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77" r:id="rId4"/>
    <p:sldId id="276" r:id="rId5"/>
    <p:sldId id="259" r:id="rId6"/>
    <p:sldId id="278" r:id="rId7"/>
    <p:sldId id="260" r:id="rId8"/>
    <p:sldId id="279" r:id="rId9"/>
    <p:sldId id="261" r:id="rId10"/>
    <p:sldId id="280" r:id="rId11"/>
    <p:sldId id="262" r:id="rId12"/>
    <p:sldId id="263" r:id="rId13"/>
    <p:sldId id="264" r:id="rId14"/>
    <p:sldId id="286" r:id="rId15"/>
    <p:sldId id="287" r:id="rId16"/>
    <p:sldId id="281" r:id="rId17"/>
    <p:sldId id="285" r:id="rId18"/>
    <p:sldId id="282" r:id="rId19"/>
    <p:sldId id="284" r:id="rId20"/>
    <p:sldId id="283" r:id="rId21"/>
    <p:sldId id="265" r:id="rId22"/>
    <p:sldId id="266" r:id="rId23"/>
    <p:sldId id="267" r:id="rId24"/>
    <p:sldId id="268" r:id="rId25"/>
    <p:sldId id="269" r:id="rId26"/>
    <p:sldId id="271" r:id="rId27"/>
    <p:sldId id="288" r:id="rId28"/>
    <p:sldId id="270" r:id="rId29"/>
    <p:sldId id="272" r:id="rId30"/>
    <p:sldId id="273" r:id="rId31"/>
    <p:sldId id="274" r:id="rId32"/>
    <p:sldId id="258" r:id="rId33"/>
    <p:sldId id="25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305" autoAdjust="0"/>
  </p:normalViewPr>
  <p:slideViewPr>
    <p:cSldViewPr>
      <p:cViewPr varScale="1">
        <p:scale>
          <a:sx n="36" d="100"/>
          <a:sy n="36" d="100"/>
        </p:scale>
        <p:origin x="-81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6F65FF-4EDA-495D-AF7B-FC720C754E3F}" type="datetimeFigureOut">
              <a:rPr lang="en-US" smtClean="0"/>
              <a:pPr/>
              <a:t>3/5/2014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1001E4-AEA6-48FB-98B1-16384083F940}" type="slidenum">
              <a:rPr lang="en-US" smtClean="0"/>
              <a:pPr/>
              <a:t>‹#›</a:t>
            </a:fld>
            <a:endParaRPr lang="en-US" dirty="0"/>
          </a:p>
        </p:txBody>
      </p:sp>
    </p:spTree>
    <p:extLst>
      <p:ext uri="{BB962C8B-B14F-4D97-AF65-F5344CB8AC3E}">
        <p14:creationId xmlns:p14="http://schemas.microsoft.com/office/powerpoint/2010/main" val="990060805"/>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6F65FF-4EDA-495D-AF7B-FC720C754E3F}" type="datetimeFigureOut">
              <a:rPr lang="en-US" smtClean="0"/>
              <a:pPr/>
              <a:t>3/5/2014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1001E4-AEA6-48FB-98B1-16384083F940}" type="slidenum">
              <a:rPr lang="en-US" smtClean="0"/>
              <a:pPr/>
              <a:t>‹#›</a:t>
            </a:fld>
            <a:endParaRPr lang="en-US" dirty="0"/>
          </a:p>
        </p:txBody>
      </p:sp>
    </p:spTree>
    <p:extLst>
      <p:ext uri="{BB962C8B-B14F-4D97-AF65-F5344CB8AC3E}">
        <p14:creationId xmlns:p14="http://schemas.microsoft.com/office/powerpoint/2010/main" val="2162032620"/>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6F65FF-4EDA-495D-AF7B-FC720C754E3F}" type="datetimeFigureOut">
              <a:rPr lang="en-US" smtClean="0"/>
              <a:pPr/>
              <a:t>3/5/2014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1001E4-AEA6-48FB-98B1-16384083F940}" type="slidenum">
              <a:rPr lang="en-US" smtClean="0"/>
              <a:pPr/>
              <a:t>‹#›</a:t>
            </a:fld>
            <a:endParaRPr lang="en-US" dirty="0"/>
          </a:p>
        </p:txBody>
      </p:sp>
    </p:spTree>
    <p:extLst>
      <p:ext uri="{BB962C8B-B14F-4D97-AF65-F5344CB8AC3E}">
        <p14:creationId xmlns:p14="http://schemas.microsoft.com/office/powerpoint/2010/main" val="1171808935"/>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6F65FF-4EDA-495D-AF7B-FC720C754E3F}" type="datetimeFigureOut">
              <a:rPr lang="en-US" smtClean="0"/>
              <a:pPr/>
              <a:t>3/5/2014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1001E4-AEA6-48FB-98B1-16384083F940}" type="slidenum">
              <a:rPr lang="en-US" smtClean="0"/>
              <a:pPr/>
              <a:t>‹#›</a:t>
            </a:fld>
            <a:endParaRPr lang="en-US" dirty="0"/>
          </a:p>
        </p:txBody>
      </p:sp>
    </p:spTree>
    <p:extLst>
      <p:ext uri="{BB962C8B-B14F-4D97-AF65-F5344CB8AC3E}">
        <p14:creationId xmlns:p14="http://schemas.microsoft.com/office/powerpoint/2010/main" val="1608600995"/>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6F65FF-4EDA-495D-AF7B-FC720C754E3F}" type="datetimeFigureOut">
              <a:rPr lang="en-US" smtClean="0"/>
              <a:pPr/>
              <a:t>3/5/2014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1001E4-AEA6-48FB-98B1-16384083F940}" type="slidenum">
              <a:rPr lang="en-US" smtClean="0"/>
              <a:pPr/>
              <a:t>‹#›</a:t>
            </a:fld>
            <a:endParaRPr lang="en-US" dirty="0"/>
          </a:p>
        </p:txBody>
      </p:sp>
    </p:spTree>
    <p:extLst>
      <p:ext uri="{BB962C8B-B14F-4D97-AF65-F5344CB8AC3E}">
        <p14:creationId xmlns:p14="http://schemas.microsoft.com/office/powerpoint/2010/main" val="527105962"/>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6F65FF-4EDA-495D-AF7B-FC720C754E3F}" type="datetimeFigureOut">
              <a:rPr lang="en-US" smtClean="0"/>
              <a:pPr/>
              <a:t>3/5/2014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1001E4-AEA6-48FB-98B1-16384083F940}" type="slidenum">
              <a:rPr lang="en-US" smtClean="0"/>
              <a:pPr/>
              <a:t>‹#›</a:t>
            </a:fld>
            <a:endParaRPr lang="en-US" dirty="0"/>
          </a:p>
        </p:txBody>
      </p:sp>
    </p:spTree>
    <p:extLst>
      <p:ext uri="{BB962C8B-B14F-4D97-AF65-F5344CB8AC3E}">
        <p14:creationId xmlns:p14="http://schemas.microsoft.com/office/powerpoint/2010/main" val="3547522709"/>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6F65FF-4EDA-495D-AF7B-FC720C754E3F}" type="datetimeFigureOut">
              <a:rPr lang="en-US" smtClean="0"/>
              <a:pPr/>
              <a:t>3/5/2014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1001E4-AEA6-48FB-98B1-16384083F940}" type="slidenum">
              <a:rPr lang="en-US" smtClean="0"/>
              <a:pPr/>
              <a:t>‹#›</a:t>
            </a:fld>
            <a:endParaRPr lang="en-US" dirty="0"/>
          </a:p>
        </p:txBody>
      </p:sp>
    </p:spTree>
    <p:extLst>
      <p:ext uri="{BB962C8B-B14F-4D97-AF65-F5344CB8AC3E}">
        <p14:creationId xmlns:p14="http://schemas.microsoft.com/office/powerpoint/2010/main" val="2079763932"/>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6F65FF-4EDA-495D-AF7B-FC720C754E3F}" type="datetimeFigureOut">
              <a:rPr lang="en-US" smtClean="0"/>
              <a:pPr/>
              <a:t>3/5/2014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61001E4-AEA6-48FB-98B1-16384083F940}" type="slidenum">
              <a:rPr lang="en-US" smtClean="0"/>
              <a:pPr/>
              <a:t>‹#›</a:t>
            </a:fld>
            <a:endParaRPr lang="en-US" dirty="0"/>
          </a:p>
        </p:txBody>
      </p:sp>
    </p:spTree>
    <p:extLst>
      <p:ext uri="{BB962C8B-B14F-4D97-AF65-F5344CB8AC3E}">
        <p14:creationId xmlns:p14="http://schemas.microsoft.com/office/powerpoint/2010/main" val="379951249"/>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6F65FF-4EDA-495D-AF7B-FC720C754E3F}" type="datetimeFigureOut">
              <a:rPr lang="en-US" smtClean="0"/>
              <a:pPr/>
              <a:t>3/5/2014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61001E4-AEA6-48FB-98B1-16384083F940}" type="slidenum">
              <a:rPr lang="en-US" smtClean="0"/>
              <a:pPr/>
              <a:t>‹#›</a:t>
            </a:fld>
            <a:endParaRPr lang="en-US" dirty="0"/>
          </a:p>
        </p:txBody>
      </p:sp>
    </p:spTree>
    <p:extLst>
      <p:ext uri="{BB962C8B-B14F-4D97-AF65-F5344CB8AC3E}">
        <p14:creationId xmlns:p14="http://schemas.microsoft.com/office/powerpoint/2010/main" val="1648470025"/>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6F65FF-4EDA-495D-AF7B-FC720C754E3F}" type="datetimeFigureOut">
              <a:rPr lang="en-US" smtClean="0"/>
              <a:pPr/>
              <a:t>3/5/2014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1001E4-AEA6-48FB-98B1-16384083F940}" type="slidenum">
              <a:rPr lang="en-US" smtClean="0"/>
              <a:pPr/>
              <a:t>‹#›</a:t>
            </a:fld>
            <a:endParaRPr lang="en-US" dirty="0"/>
          </a:p>
        </p:txBody>
      </p:sp>
    </p:spTree>
    <p:extLst>
      <p:ext uri="{BB962C8B-B14F-4D97-AF65-F5344CB8AC3E}">
        <p14:creationId xmlns:p14="http://schemas.microsoft.com/office/powerpoint/2010/main" val="3416444791"/>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6F65FF-4EDA-495D-AF7B-FC720C754E3F}" type="datetimeFigureOut">
              <a:rPr lang="en-US" smtClean="0"/>
              <a:pPr/>
              <a:t>3/5/2014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1001E4-AEA6-48FB-98B1-16384083F940}" type="slidenum">
              <a:rPr lang="en-US" smtClean="0"/>
              <a:pPr/>
              <a:t>‹#›</a:t>
            </a:fld>
            <a:endParaRPr lang="en-US" dirty="0"/>
          </a:p>
        </p:txBody>
      </p:sp>
    </p:spTree>
    <p:extLst>
      <p:ext uri="{BB962C8B-B14F-4D97-AF65-F5344CB8AC3E}">
        <p14:creationId xmlns:p14="http://schemas.microsoft.com/office/powerpoint/2010/main" val="3422590510"/>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6F65FF-4EDA-495D-AF7B-FC720C754E3F}" type="datetimeFigureOut">
              <a:rPr lang="en-US" smtClean="0"/>
              <a:pPr/>
              <a:t>3/5/2014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1001E4-AEA6-48FB-98B1-16384083F940}" type="slidenum">
              <a:rPr lang="en-US" smtClean="0"/>
              <a:pPr/>
              <a:t>‹#›</a:t>
            </a:fld>
            <a:endParaRPr lang="en-US" dirty="0"/>
          </a:p>
        </p:txBody>
      </p:sp>
    </p:spTree>
    <p:extLst>
      <p:ext uri="{BB962C8B-B14F-4D97-AF65-F5344CB8AC3E}">
        <p14:creationId xmlns:p14="http://schemas.microsoft.com/office/powerpoint/2010/main" val="3404675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forensicpsychologyunbound.ws/OAJFP/Sex_Offenders_files/DeClue%20and%20Zavodny%202013.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gregdeclue@mailmt.com" TargetMode="External"/><Relationship Id="rId2" Type="http://schemas.openxmlformats.org/officeDocument/2006/relationships/hyperlink" Target="mailto:atlpsychologist@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Forensic Use of the Static-99R:  Choice of a Comparison Group</a:t>
            </a:r>
            <a:endParaRPr lang="en-US" dirty="0"/>
          </a:p>
        </p:txBody>
      </p:sp>
      <p:sp>
        <p:nvSpPr>
          <p:cNvPr id="3" name="Subtitle 2"/>
          <p:cNvSpPr>
            <a:spLocks noGrp="1"/>
          </p:cNvSpPr>
          <p:nvPr>
            <p:ph type="subTitle" idx="1"/>
          </p:nvPr>
        </p:nvSpPr>
        <p:spPr>
          <a:xfrm>
            <a:off x="990600" y="3810000"/>
            <a:ext cx="7010400" cy="1828800"/>
          </a:xfrm>
        </p:spPr>
        <p:txBody>
          <a:bodyPr>
            <a:normAutofit lnSpcReduction="10000"/>
          </a:bodyPr>
          <a:lstStyle/>
          <a:p>
            <a:r>
              <a:rPr lang="en-US" dirty="0" smtClean="0">
                <a:solidFill>
                  <a:schemeClr val="tx1"/>
                </a:solidFill>
              </a:rPr>
              <a:t>Denis L. Zavodny, Ph.D., MPA</a:t>
            </a:r>
          </a:p>
          <a:p>
            <a:r>
              <a:rPr lang="en-US" sz="2200" dirty="0" smtClean="0">
                <a:solidFill>
                  <a:schemeClr val="tx1"/>
                </a:solidFill>
              </a:rPr>
              <a:t>GA Dept. of Behavior Health &amp; DD/Emory University</a:t>
            </a:r>
          </a:p>
          <a:p>
            <a:r>
              <a:rPr lang="en-US" dirty="0" smtClean="0">
                <a:solidFill>
                  <a:schemeClr val="tx1"/>
                </a:solidFill>
              </a:rPr>
              <a:t>Gregory DeClue, Ph.D., ABPP</a:t>
            </a:r>
          </a:p>
          <a:p>
            <a:r>
              <a:rPr lang="en-US" sz="2200" dirty="0" smtClean="0">
                <a:solidFill>
                  <a:schemeClr val="tx1"/>
                </a:solidFill>
              </a:rPr>
              <a:t>Independent Practice, Sarasota, FL</a:t>
            </a:r>
          </a:p>
          <a:p>
            <a:endParaRPr lang="en-US" sz="2200" dirty="0"/>
          </a:p>
        </p:txBody>
      </p:sp>
    </p:spTree>
    <p:extLst>
      <p:ext uri="{BB962C8B-B14F-4D97-AF65-F5344CB8AC3E}">
        <p14:creationId xmlns:p14="http://schemas.microsoft.com/office/powerpoint/2010/main" val="2636046239"/>
      </p:ext>
    </p:extLst>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normAutofit fontScale="90000"/>
          </a:bodyPr>
          <a:lstStyle/>
          <a:p>
            <a:r>
              <a:rPr lang="en-US" dirty="0" smtClean="0"/>
              <a:t>Non-routine/Preselected on Risk-Relevant Characteristics or Need for Treatment – “Non-representative Groups”</a:t>
            </a:r>
            <a:endParaRPr lang="en-US" dirty="0"/>
          </a:p>
        </p:txBody>
      </p:sp>
      <p:sp>
        <p:nvSpPr>
          <p:cNvPr id="3" name="Content Placeholder 2"/>
          <p:cNvSpPr>
            <a:spLocks noGrp="1"/>
          </p:cNvSpPr>
          <p:nvPr>
            <p:ph idx="1"/>
          </p:nvPr>
        </p:nvSpPr>
        <p:spPr>
          <a:xfrm>
            <a:off x="457200" y="2667000"/>
            <a:ext cx="8229600" cy="3459163"/>
          </a:xfrm>
        </p:spPr>
        <p:txBody>
          <a:bodyPr>
            <a:normAutofit/>
          </a:bodyPr>
          <a:lstStyle/>
          <a:p>
            <a:endParaRPr lang="en-US" sz="2000" dirty="0"/>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Selected as Needing Treatment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New Zealand inmates convicted of child molestation who completed prison-based sex offender treatment (Allan, Grace, Rutherford, &amp; Hudson, 2007)</a:t>
            </a:r>
          </a:p>
          <a:p>
            <a:r>
              <a:rPr lang="en-US" dirty="0" smtClean="0"/>
              <a:t>Canadian inmates treated at a maximum security psychiatric facility (</a:t>
            </a:r>
            <a:r>
              <a:rPr lang="en-US" dirty="0" smtClean="0"/>
              <a:t>Brouillette-Alarie</a:t>
            </a:r>
            <a:r>
              <a:rPr lang="en-US" dirty="0" smtClean="0"/>
              <a:t> &amp; </a:t>
            </a:r>
            <a:r>
              <a:rPr lang="en-US" dirty="0" smtClean="0"/>
              <a:t>Proulx</a:t>
            </a:r>
            <a:r>
              <a:rPr lang="en-US" dirty="0" smtClean="0"/>
              <a:t>, 2008)</a:t>
            </a:r>
          </a:p>
          <a:p>
            <a:r>
              <a:rPr lang="en-US" dirty="0" smtClean="0"/>
              <a:t>UK offenders (prison treatment in the 1990s, community treatment in the early 1990s, and community treatment in the late 1990s; Harkins &amp; Beech, 2007)</a:t>
            </a:r>
          </a:p>
          <a:p>
            <a:r>
              <a:rPr lang="en-US" dirty="0" smtClean="0"/>
              <a:t>Washington state prison sex offender treatment program (Johansen, 2007)</a:t>
            </a:r>
          </a:p>
          <a:p>
            <a:r>
              <a:rPr lang="en-US" dirty="0" smtClean="0"/>
              <a:t>Outpatient sex offender treatment at the University of Minnesota (Swinburne Romine, Dwyer, </a:t>
            </a:r>
            <a:r>
              <a:rPr lang="en-US" dirty="0" smtClean="0"/>
              <a:t>Mathiowetz</a:t>
            </a:r>
            <a:r>
              <a:rPr lang="en-US" dirty="0" smtClean="0"/>
              <a:t>, &amp; Thomas, 2008)</a:t>
            </a:r>
          </a:p>
          <a:p>
            <a:r>
              <a:rPr lang="en-US" dirty="0" smtClean="0"/>
              <a:t>British Columbia sex offender treatment in provincial prison (</a:t>
            </a:r>
            <a:r>
              <a:rPr lang="en-US" dirty="0" smtClean="0"/>
              <a:t>Ternowski</a:t>
            </a:r>
            <a:r>
              <a:rPr lang="en-US" dirty="0" smtClean="0"/>
              <a:t>, 2004)</a:t>
            </a:r>
            <a:endParaRPr lang="en-US" dirty="0"/>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Pre-selected High Risk/Needs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Referrals for pretrial forensic psychiatric evaluations in Denmark (</a:t>
            </a:r>
            <a:r>
              <a:rPr lang="en-US" dirty="0" smtClean="0"/>
              <a:t>Bengtson</a:t>
            </a:r>
            <a:r>
              <a:rPr lang="en-US" dirty="0" smtClean="0"/>
              <a:t>, 2008)</a:t>
            </a:r>
          </a:p>
          <a:p>
            <a:r>
              <a:rPr lang="en-US" dirty="0" smtClean="0"/>
              <a:t>Canadian offenders flagged as potential Dangerous Offenders (subject to indeterminate sentence; </a:t>
            </a:r>
            <a:r>
              <a:rPr lang="en-US" dirty="0" smtClean="0"/>
              <a:t>Bonta</a:t>
            </a:r>
            <a:r>
              <a:rPr lang="en-US" dirty="0" smtClean="0"/>
              <a:t> &amp; </a:t>
            </a:r>
            <a:r>
              <a:rPr lang="en-US" dirty="0" smtClean="0"/>
              <a:t>Yessine</a:t>
            </a:r>
            <a:r>
              <a:rPr lang="en-US" dirty="0" smtClean="0"/>
              <a:t>, 2005)</a:t>
            </a:r>
          </a:p>
          <a:p>
            <a:r>
              <a:rPr lang="en-US" dirty="0" smtClean="0"/>
              <a:t>Canadian sex offenders with Warrant Expiry Date in 1995 (Haag, 2005)</a:t>
            </a:r>
          </a:p>
          <a:p>
            <a:r>
              <a:rPr lang="en-US" dirty="0" smtClean="0"/>
              <a:t>Offenders assessed or treated at the Massachusetts Treatment Center between 1959 and 1984 (Knight &amp; Thornton, 2007)</a:t>
            </a:r>
          </a:p>
          <a:p>
            <a:r>
              <a:rPr lang="en-US" dirty="0" smtClean="0"/>
              <a:t>Sex offenders treated at the Clearwater sex offender treatment program in the federal forensic maximum-security facility in Saskatchewan (</a:t>
            </a:r>
            <a:r>
              <a:rPr lang="en-US" dirty="0" smtClean="0"/>
              <a:t>Nicholaichuk</a:t>
            </a:r>
            <a:r>
              <a:rPr lang="en-US" dirty="0" smtClean="0"/>
              <a:t>, 2001)</a:t>
            </a:r>
          </a:p>
          <a:p>
            <a:r>
              <a:rPr lang="en-US" dirty="0" smtClean="0"/>
              <a:t>High-risk Canadian sex offenders detained after their Warrant Expiry Date (Wilson, </a:t>
            </a:r>
            <a:r>
              <a:rPr lang="en-US" dirty="0" smtClean="0"/>
              <a:t>Cortoni</a:t>
            </a:r>
            <a:r>
              <a:rPr lang="en-US" dirty="0" smtClean="0"/>
              <a:t>, &amp; </a:t>
            </a:r>
            <a:r>
              <a:rPr lang="en-US" dirty="0" smtClean="0"/>
              <a:t>Vermani</a:t>
            </a:r>
            <a:r>
              <a:rPr lang="en-US" dirty="0" smtClean="0"/>
              <a:t>, 2007; Wilson, </a:t>
            </a:r>
            <a:r>
              <a:rPr lang="en-US" dirty="0" smtClean="0"/>
              <a:t>Picheca</a:t>
            </a:r>
            <a:r>
              <a:rPr lang="en-US" dirty="0" smtClean="0"/>
              <a:t>, &amp; </a:t>
            </a:r>
            <a:r>
              <a:rPr lang="en-US" dirty="0" smtClean="0"/>
              <a:t>Prinzo</a:t>
            </a:r>
            <a:r>
              <a:rPr lang="en-US" dirty="0" smtClean="0"/>
              <a:t>, 2007)</a:t>
            </a: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Non-routine - Other</a:t>
            </a:r>
            <a:endParaRPr lang="en-US" dirty="0"/>
          </a:p>
        </p:txBody>
      </p:sp>
      <p:sp>
        <p:nvSpPr>
          <p:cNvPr id="3" name="Content Placeholder 2"/>
          <p:cNvSpPr>
            <a:spLocks noGrp="1"/>
          </p:cNvSpPr>
          <p:nvPr>
            <p:ph idx="1"/>
          </p:nvPr>
        </p:nvSpPr>
        <p:spPr/>
        <p:txBody>
          <a:bodyPr/>
          <a:lstStyle/>
          <a:p>
            <a:r>
              <a:rPr lang="en-US" dirty="0" smtClean="0"/>
              <a:t>Canadian federal offenders who received the low or moderate intensity National Sexual Offender Treatment Program (</a:t>
            </a:r>
            <a:r>
              <a:rPr lang="en-US" dirty="0" smtClean="0"/>
              <a:t>Cortoni</a:t>
            </a:r>
            <a:r>
              <a:rPr lang="en-US" dirty="0" smtClean="0"/>
              <a:t> &amp; </a:t>
            </a:r>
            <a:r>
              <a:rPr lang="en-US" dirty="0" smtClean="0"/>
              <a:t>Nunes</a:t>
            </a:r>
            <a:r>
              <a:rPr lang="en-US" dirty="0" smtClean="0"/>
              <a:t>, 2007)</a:t>
            </a:r>
          </a:p>
          <a:p>
            <a:r>
              <a:rPr lang="en-US" dirty="0" smtClean="0"/>
              <a:t>Sexual homicide offenders (Hill, </a:t>
            </a:r>
            <a:r>
              <a:rPr lang="en-US" dirty="0" smtClean="0"/>
              <a:t>Haberman</a:t>
            </a:r>
            <a:r>
              <a:rPr lang="en-US" dirty="0" smtClean="0"/>
              <a:t>, </a:t>
            </a:r>
            <a:r>
              <a:rPr lang="en-US" dirty="0" smtClean="0"/>
              <a:t>Klusmann</a:t>
            </a:r>
            <a:r>
              <a:rPr lang="en-US" dirty="0" smtClean="0"/>
              <a:t>, </a:t>
            </a:r>
            <a:r>
              <a:rPr lang="en-US" dirty="0" smtClean="0"/>
              <a:t>Berner</a:t>
            </a:r>
            <a:r>
              <a:rPr lang="en-US" dirty="0" smtClean="0"/>
              <a:t>, &amp; </a:t>
            </a:r>
            <a:r>
              <a:rPr lang="en-US" dirty="0" smtClean="0"/>
              <a:t>Briken</a:t>
            </a:r>
            <a:r>
              <a:rPr lang="en-US" dirty="0" smtClean="0"/>
              <a:t>, 2008)</a:t>
            </a:r>
          </a:p>
          <a:p>
            <a:r>
              <a:rPr lang="en-US" dirty="0" smtClean="0"/>
              <a:t>Sex offenders treated by the North Dakota Department of Human Services (</a:t>
            </a:r>
            <a:r>
              <a:rPr lang="en-US" dirty="0" smtClean="0"/>
              <a:t>Staum</a:t>
            </a:r>
            <a:r>
              <a:rPr lang="en-US" dirty="0" smtClean="0"/>
              <a:t>, 2007).</a:t>
            </a:r>
          </a:p>
          <a:p>
            <a:endParaRPr lang="en-US" dirty="0"/>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Group Issues</a:t>
            </a:r>
            <a:endParaRPr lang="en-US" dirty="0"/>
          </a:p>
        </p:txBody>
      </p:sp>
      <p:sp>
        <p:nvSpPr>
          <p:cNvPr id="3" name="Content Placeholder 2"/>
          <p:cNvSpPr>
            <a:spLocks noGrp="1"/>
          </p:cNvSpPr>
          <p:nvPr>
            <p:ph idx="1"/>
          </p:nvPr>
        </p:nvSpPr>
        <p:spPr/>
        <p:txBody>
          <a:bodyPr>
            <a:noAutofit/>
          </a:bodyPr>
          <a:lstStyle/>
          <a:p>
            <a:r>
              <a:rPr lang="en-US" sz="2000" dirty="0" smtClean="0"/>
              <a:t>Considerable score variability within groups (Abbott, 2013)</a:t>
            </a:r>
          </a:p>
          <a:p>
            <a:r>
              <a:rPr lang="en-US" sz="2000" dirty="0" smtClean="0"/>
              <a:t>Limited detail about groups (</a:t>
            </a:r>
            <a:r>
              <a:rPr lang="en-US" sz="2000" dirty="0" smtClean="0"/>
              <a:t>Sreenviasan</a:t>
            </a:r>
            <a:r>
              <a:rPr lang="en-US" sz="2000" dirty="0" smtClean="0"/>
              <a:t>, Weinberger, Frances, &amp; </a:t>
            </a:r>
            <a:r>
              <a:rPr lang="en-US" sz="2000" dirty="0" smtClean="0"/>
              <a:t>Cusworth</a:t>
            </a:r>
            <a:r>
              <a:rPr lang="en-US" sz="2000" dirty="0" smtClean="0"/>
              <a:t>-Walker, 2010; </a:t>
            </a:r>
            <a:r>
              <a:rPr lang="en-US" sz="2000" dirty="0" smtClean="0"/>
              <a:t>Thorton</a:t>
            </a:r>
            <a:r>
              <a:rPr lang="en-US" sz="2000" dirty="0" smtClean="0"/>
              <a:t>, 2011)</a:t>
            </a:r>
          </a:p>
          <a:p>
            <a:pPr lvl="1"/>
            <a:r>
              <a:rPr lang="en-US" sz="2000" dirty="0" smtClean="0"/>
              <a:t>“The best method of determining which sample type is the most appropriate match to an individual is not fully known” (Phenix et al., 2012)</a:t>
            </a:r>
          </a:p>
          <a:p>
            <a:r>
              <a:rPr lang="en-US" sz="2000" dirty="0" smtClean="0"/>
              <a:t>Criterion contamination due to overlapping characteristics between groups (Abbott, 2011)</a:t>
            </a:r>
          </a:p>
          <a:p>
            <a:r>
              <a:rPr lang="en-US" sz="2000" b="1" dirty="0" smtClean="0"/>
              <a:t>Insertion of subjective step into actuarial assessment providing “legitimizing cover” (</a:t>
            </a:r>
            <a:r>
              <a:rPr lang="en-US" sz="2000" b="1" dirty="0" smtClean="0"/>
              <a:t>Prenkey</a:t>
            </a:r>
            <a:r>
              <a:rPr lang="en-US" sz="2000" b="1" dirty="0" smtClean="0"/>
              <a:t>, Janus, </a:t>
            </a:r>
            <a:r>
              <a:rPr lang="en-US" sz="2000" b="1" dirty="0" smtClean="0"/>
              <a:t>Barbaree</a:t>
            </a:r>
            <a:r>
              <a:rPr lang="en-US" sz="2000" b="1" dirty="0" smtClean="0"/>
              <a:t>, Schwartz, &amp; </a:t>
            </a:r>
            <a:r>
              <a:rPr lang="en-US" sz="2000" b="1" dirty="0" smtClean="0"/>
              <a:t>Kaftka</a:t>
            </a:r>
            <a:r>
              <a:rPr lang="en-US" sz="2000" b="1" dirty="0" smtClean="0"/>
              <a:t>, 2006) or a “veneer of ‘quantification’” (</a:t>
            </a:r>
            <a:r>
              <a:rPr lang="en-US" sz="2000" b="1" dirty="0" smtClean="0"/>
              <a:t>Sreenviasan</a:t>
            </a:r>
            <a:r>
              <a:rPr lang="en-US" sz="2000" b="1" dirty="0" smtClean="0"/>
              <a:t> et al., 2010) to clinical judgment.   </a:t>
            </a:r>
          </a:p>
          <a:p>
            <a:r>
              <a:rPr lang="en-US" sz="2000" b="1" dirty="0" smtClean="0"/>
              <a:t>Choice of comparison group often the key factor in the outcome of the actuarial assessment.</a:t>
            </a: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not just select the High Risk/Needs Comparison?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High Risk/Needs group characterized as “referred for services at forensic psychiatric facilities, such as offenders referred as Mentally Disorder (sic) Sex Offenders, Sexually Violent Predators….(Phenix, et al., 2012) but no SVP candidates were included in the samples.</a:t>
            </a:r>
          </a:p>
          <a:p>
            <a:r>
              <a:rPr lang="en-US" dirty="0" smtClean="0"/>
              <a:t>Intentional or unintentional </a:t>
            </a:r>
            <a:r>
              <a:rPr lang="en-US" dirty="0" smtClean="0"/>
              <a:t>bias/allegiance effect  (</a:t>
            </a:r>
            <a:r>
              <a:rPr lang="en-US" dirty="0" smtClean="0"/>
              <a:t>Murrie, Boccaccini, Turner, Meeks, Woods, &amp; </a:t>
            </a:r>
            <a:r>
              <a:rPr lang="en-US" dirty="0" smtClean="0"/>
              <a:t>Tussy</a:t>
            </a:r>
            <a:r>
              <a:rPr lang="en-US" dirty="0" smtClean="0"/>
              <a:t>, 2009; Murrie, Boccaccini, </a:t>
            </a:r>
            <a:r>
              <a:rPr lang="en-US" dirty="0" smtClean="0"/>
              <a:t>Guarera</a:t>
            </a:r>
            <a:r>
              <a:rPr lang="en-US" dirty="0" smtClean="0"/>
              <a:t>, &amp; </a:t>
            </a:r>
            <a:r>
              <a:rPr lang="en-US" dirty="0" smtClean="0"/>
              <a:t>Rufino</a:t>
            </a:r>
            <a:r>
              <a:rPr lang="en-US" dirty="0" smtClean="0"/>
              <a:t>, 2013)</a:t>
            </a:r>
          </a:p>
          <a:p>
            <a:r>
              <a:rPr lang="en-US" dirty="0" smtClean="0"/>
              <a:t>Selected High Needs/Risk group not drawn from general population of state prison.  Instead, specialized treatment population between 1959 and 1984.  However, there was a 49 percent decline in observed sexual abuse between 1990 and 2004 (</a:t>
            </a:r>
            <a:r>
              <a:rPr lang="en-US" dirty="0" smtClean="0"/>
              <a:t>Finkelhor</a:t>
            </a:r>
            <a:r>
              <a:rPr lang="en-US" dirty="0" smtClean="0"/>
              <a:t> &amp; Jones, 2006).</a:t>
            </a:r>
            <a:endParaRPr lang="en-US" dirty="0"/>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Likely? </a:t>
            </a:r>
            <a:br>
              <a:rPr lang="en-US" dirty="0" smtClean="0"/>
            </a:br>
            <a:r>
              <a:rPr lang="en-US" dirty="0" smtClean="0"/>
              <a:t>(Phenix, Helmus, &amp; Hanson, 2012)</a:t>
            </a:r>
            <a:endParaRPr lang="en-US" dirty="0"/>
          </a:p>
        </p:txBody>
      </p:sp>
      <p:sp>
        <p:nvSpPr>
          <p:cNvPr id="3" name="Content Placeholder 2"/>
          <p:cNvSpPr>
            <a:spLocks noGrp="1"/>
          </p:cNvSpPr>
          <p:nvPr>
            <p:ph idx="1"/>
          </p:nvPr>
        </p:nvSpPr>
        <p:spPr/>
        <p:txBody>
          <a:bodyPr>
            <a:normAutofit/>
          </a:bodyPr>
          <a:lstStyle/>
          <a:p>
            <a:endParaRPr lang="en-US" dirty="0"/>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Routine/”Full Population”</a:t>
            </a:r>
            <a:br>
              <a:rPr lang="en-US" dirty="0" smtClean="0"/>
            </a:br>
            <a:endParaRPr lang="en-US" dirty="0"/>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US" sz="2400" dirty="0" smtClean="0"/>
              <a:t>Score of 9:  Estimated 5-year recidivism = 29.5 (22.8-37.2 95% CI)</a:t>
            </a:r>
          </a:p>
          <a:p>
            <a:endParaRPr lang="en-US" dirty="0"/>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Preselected for Treatment Need</a:t>
            </a:r>
            <a:endParaRPr lang="en-US" dirty="0"/>
          </a:p>
        </p:txBody>
      </p:sp>
      <p:sp>
        <p:nvSpPr>
          <p:cNvPr id="3" name="Content Placeholder 2"/>
          <p:cNvSpPr>
            <a:spLocks noGrp="1"/>
          </p:cNvSpPr>
          <p:nvPr>
            <p:ph idx="1"/>
          </p:nvPr>
        </p:nvSpPr>
        <p:spPr/>
        <p:txBody>
          <a:bodyPr/>
          <a:lstStyle/>
          <a:p>
            <a:r>
              <a:rPr lang="en-US" sz="2400" dirty="0" smtClean="0"/>
              <a:t>Score of 8:  Estimated 10-year recidivism = 39.6 (31.5-48.3 95% CI)</a:t>
            </a:r>
          </a:p>
          <a:p>
            <a:r>
              <a:rPr lang="en-US" sz="2400" dirty="0" smtClean="0"/>
              <a:t>Score of 9:  Estimated 5-year recidivism = 38.1 (32.1-44.4 95% CI)</a:t>
            </a:r>
          </a:p>
          <a:p>
            <a:endParaRPr lang="en-US" dirty="0"/>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Risk/Need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Score of 7:  Estimated 10-year recidivism = 48.6 (41.4-55.9 95% CI)</a:t>
            </a:r>
          </a:p>
          <a:p>
            <a:r>
              <a:rPr lang="en-US" dirty="0" smtClean="0"/>
              <a:t>Score of 8:  Estimated 5-year recidivism = 45.0 (39.3-50.8 95% CI)</a:t>
            </a:r>
          </a:p>
          <a:p>
            <a:r>
              <a:rPr lang="en-US" dirty="0" smtClean="0"/>
              <a:t>Score of 8:  Estimated 10-year recidivism = 55.3 (46.8-63.6)</a:t>
            </a:r>
          </a:p>
          <a:p>
            <a:r>
              <a:rPr lang="en-US" dirty="0" smtClean="0"/>
              <a:t>Score of 9:  Estimated 5-year recidivism = 52.4 (45.9-58.8 95% CI)</a:t>
            </a:r>
          </a:p>
          <a:p>
            <a:r>
              <a:rPr lang="en-US" dirty="0" smtClean="0"/>
              <a:t>Score of 9:  Estimated 10-year recidivism = 61.9 (52.2-70.7 95% CI)</a:t>
            </a:r>
          </a:p>
          <a:p>
            <a:r>
              <a:rPr lang="en-US" dirty="0" smtClean="0"/>
              <a:t>Score of 10:  Estimated 5-year recidivism = 59.7 (52.6-66.4 95% CI)</a:t>
            </a:r>
          </a:p>
          <a:p>
            <a:r>
              <a:rPr lang="en-US" dirty="0" smtClean="0"/>
              <a:t>Score of 10:  Estimated 10-year recidivism = 68.0 (67.6-77.0 95% CI)  </a:t>
            </a:r>
          </a:p>
          <a:p>
            <a:endParaRPr lang="en-US" dirty="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Sexual Violent Predator Considerations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Past conviction of a sexual offense</a:t>
            </a:r>
          </a:p>
          <a:p>
            <a:pPr marL="514350" indent="-514350">
              <a:buAutoNum type="arabicPeriod"/>
            </a:pPr>
            <a:r>
              <a:rPr lang="en-US" dirty="0" smtClean="0"/>
              <a:t>Incarceration</a:t>
            </a:r>
          </a:p>
          <a:p>
            <a:pPr marL="514350" indent="-514350">
              <a:buAutoNum type="arabicPeriod"/>
            </a:pPr>
            <a:r>
              <a:rPr lang="en-US" dirty="0" smtClean="0"/>
              <a:t>Mental abnormality</a:t>
            </a:r>
          </a:p>
          <a:p>
            <a:pPr marL="514350" indent="-514350">
              <a:buAutoNum type="arabicPeriod"/>
            </a:pPr>
            <a:r>
              <a:rPr lang="en-US" dirty="0" smtClean="0"/>
              <a:t>Deficit in volitional capacity</a:t>
            </a:r>
          </a:p>
          <a:p>
            <a:pPr marL="514350" indent="-514350">
              <a:buAutoNum type="arabicPeriod"/>
            </a:pPr>
            <a:r>
              <a:rPr lang="en-US" b="1" dirty="0" smtClean="0"/>
              <a:t>Likelihood of future sexual violence</a:t>
            </a:r>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Non-routine </a:t>
            </a:r>
            <a:br>
              <a:rPr lang="en-US" dirty="0" smtClean="0"/>
            </a:br>
            <a:endParaRPr lang="en-US" dirty="0"/>
          </a:p>
        </p:txBody>
      </p:sp>
      <p:sp>
        <p:nvSpPr>
          <p:cNvPr id="3" name="Content Placeholder 2"/>
          <p:cNvSpPr>
            <a:spLocks noGrp="1"/>
          </p:cNvSpPr>
          <p:nvPr>
            <p:ph idx="1"/>
          </p:nvPr>
        </p:nvSpPr>
        <p:spPr/>
        <p:txBody>
          <a:bodyPr/>
          <a:lstStyle/>
          <a:p>
            <a:r>
              <a:rPr lang="en-US" sz="2400" dirty="0" smtClean="0"/>
              <a:t>Score of 8:  Estimated 10-year recidivism = 46.3 (38.1-54.8 95% CI)</a:t>
            </a:r>
          </a:p>
          <a:p>
            <a:r>
              <a:rPr lang="en-US" sz="2400" dirty="0" smtClean="0"/>
              <a:t>Score of 9:  Estimated 5-year recidivism = 44.3 (36.9-52.0 95% CI)</a:t>
            </a:r>
          </a:p>
          <a:p>
            <a:r>
              <a:rPr lang="en-US" sz="2400" dirty="0" smtClean="0"/>
              <a:t>Score of 9:  Estimated 10-year recidivism = 53.1 (43.4-62.6 96% CI)</a:t>
            </a:r>
          </a:p>
          <a:p>
            <a:r>
              <a:rPr lang="en-US" sz="2400" dirty="0" smtClean="0"/>
              <a:t>Score of 10:  Estimated 5-year recidivism = 51.6 (43.6-59.6 95% CI)</a:t>
            </a:r>
          </a:p>
          <a:p>
            <a:r>
              <a:rPr lang="en-US" sz="2400" dirty="0" smtClean="0"/>
              <a:t>Score of 10:  Estimated 10-year recidivism = 59.7 (48.7-69.8 (95% CI)</a:t>
            </a:r>
          </a:p>
          <a:p>
            <a:endParaRPr lang="en-US" dirty="0"/>
          </a:p>
        </p:txBody>
      </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for Recent US Samples</a:t>
            </a:r>
            <a:endParaRPr lang="en-US" dirty="0"/>
          </a:p>
        </p:txBody>
      </p:sp>
      <p:sp>
        <p:nvSpPr>
          <p:cNvPr id="3" name="Content Placeholder 2"/>
          <p:cNvSpPr>
            <a:spLocks noGrp="1"/>
          </p:cNvSpPr>
          <p:nvPr>
            <p:ph idx="1"/>
          </p:nvPr>
        </p:nvSpPr>
        <p:spPr/>
        <p:txBody>
          <a:bodyPr/>
          <a:lstStyle/>
          <a:p>
            <a:r>
              <a:rPr lang="en-US" dirty="0" smtClean="0"/>
              <a:t>Sex Offender Civil Commitment Program Network</a:t>
            </a:r>
          </a:p>
          <a:p>
            <a:r>
              <a:rPr lang="en-US" dirty="0" smtClean="0"/>
              <a:t>Contacting states with SVP civil commitment program</a:t>
            </a:r>
          </a:p>
          <a:p>
            <a:r>
              <a:rPr lang="en-US" dirty="0" smtClean="0"/>
              <a:t>Researchers</a:t>
            </a:r>
          </a:p>
          <a:p>
            <a:r>
              <a:rPr lang="en-US" dirty="0" smtClean="0"/>
              <a:t>Public records request</a:t>
            </a:r>
            <a:endParaRPr lang="en-US" dirty="0"/>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Released from SO prison sentence</a:t>
            </a:r>
            <a:endParaRPr lang="en-US" dirty="0"/>
          </a:p>
        </p:txBody>
      </p:sp>
      <p:graphicFrame>
        <p:nvGraphicFramePr>
          <p:cNvPr id="6" name="Content Placeholder 5"/>
          <p:cNvGraphicFramePr>
            <a:graphicFrameLocks noGrp="1"/>
          </p:cNvGraphicFramePr>
          <p:nvPr>
            <p:ph idx="1"/>
          </p:nvPr>
        </p:nvGraphicFramePr>
        <p:xfrm>
          <a:off x="457200" y="914399"/>
          <a:ext cx="8153400" cy="5572125"/>
        </p:xfrm>
        <a:graphic>
          <a:graphicData uri="http://schemas.openxmlformats.org/drawingml/2006/table">
            <a:tbl>
              <a:tblPr firstRow="1" bandRow="1">
                <a:tableStyleId>{5C22544A-7EE6-4342-B048-85BDC9FD1C3A}</a:tableStyleId>
              </a:tblPr>
              <a:tblGrid>
                <a:gridCol w="2667000"/>
                <a:gridCol w="2743200"/>
                <a:gridCol w="2743200"/>
              </a:tblGrid>
              <a:tr h="371476">
                <a:tc>
                  <a:txBody>
                    <a:bodyPr/>
                    <a:lstStyle/>
                    <a:p>
                      <a:r>
                        <a:rPr lang="en-US" dirty="0" smtClean="0"/>
                        <a:t>STATE</a:t>
                      </a:r>
                      <a:endParaRPr lang="en-US" dirty="0"/>
                    </a:p>
                  </a:txBody>
                  <a:tcPr/>
                </a:tc>
                <a:tc>
                  <a:txBody>
                    <a:bodyPr/>
                    <a:lstStyle/>
                    <a:p>
                      <a:r>
                        <a:rPr lang="en-US" dirty="0" smtClean="0"/>
                        <a:t>OBSERVED RECIDIVISM</a:t>
                      </a:r>
                      <a:endParaRPr lang="en-US" dirty="0"/>
                    </a:p>
                  </a:txBody>
                  <a:tcPr/>
                </a:tc>
                <a:tc>
                  <a:txBody>
                    <a:bodyPr/>
                    <a:lstStyle/>
                    <a:p>
                      <a:r>
                        <a:rPr lang="en-US" dirty="0" smtClean="0"/>
                        <a:t>FOLLOW-UP</a:t>
                      </a:r>
                      <a:r>
                        <a:rPr lang="en-US" baseline="0" dirty="0" smtClean="0"/>
                        <a:t> PERIOD</a:t>
                      </a:r>
                      <a:endParaRPr lang="en-US" dirty="0"/>
                    </a:p>
                  </a:txBody>
                  <a:tcPr/>
                </a:tc>
              </a:tr>
              <a:tr h="650081">
                <a:tc>
                  <a:txBody>
                    <a:bodyPr/>
                    <a:lstStyle/>
                    <a:p>
                      <a:r>
                        <a:rPr lang="en-US" dirty="0" smtClean="0"/>
                        <a:t>CT</a:t>
                      </a:r>
                      <a:endParaRPr lang="en-US" dirty="0"/>
                    </a:p>
                  </a:txBody>
                  <a:tcPr/>
                </a:tc>
                <a:tc>
                  <a:txBody>
                    <a:bodyPr/>
                    <a:lstStyle/>
                    <a:p>
                      <a:r>
                        <a:rPr lang="en-US" dirty="0" smtClean="0"/>
                        <a:t>24/746 (3.6%) Charged</a:t>
                      </a:r>
                    </a:p>
                    <a:p>
                      <a:r>
                        <a:rPr lang="en-US" baseline="0" dirty="0" smtClean="0"/>
                        <a:t>20/746 (2.7%) Convicted</a:t>
                      </a:r>
                      <a:endParaRPr lang="en-US" dirty="0"/>
                    </a:p>
                  </a:txBody>
                  <a:tcPr/>
                </a:tc>
                <a:tc>
                  <a:txBody>
                    <a:bodyPr/>
                    <a:lstStyle/>
                    <a:p>
                      <a:r>
                        <a:rPr lang="en-US" dirty="0" smtClean="0"/>
                        <a:t>5 years</a:t>
                      </a:r>
                      <a:endParaRPr lang="en-US" dirty="0"/>
                    </a:p>
                  </a:txBody>
                  <a:tcPr/>
                </a:tc>
              </a:tr>
              <a:tr h="928687">
                <a:tc>
                  <a:txBody>
                    <a:bodyPr/>
                    <a:lstStyle/>
                    <a:p>
                      <a:r>
                        <a:rPr lang="en-US" dirty="0" smtClean="0"/>
                        <a:t>TX</a:t>
                      </a:r>
                      <a:endParaRPr lang="en-US" dirty="0"/>
                    </a:p>
                  </a:txBody>
                  <a:tcPr/>
                </a:tc>
                <a:tc>
                  <a:txBody>
                    <a:bodyPr/>
                    <a:lstStyle/>
                    <a:p>
                      <a:r>
                        <a:rPr lang="en-US" dirty="0" smtClean="0"/>
                        <a:t>2.0% (m. supervision)</a:t>
                      </a:r>
                    </a:p>
                    <a:p>
                      <a:r>
                        <a:rPr lang="en-US" dirty="0" smtClean="0"/>
                        <a:t>5.5% (no m. supervision)</a:t>
                      </a:r>
                    </a:p>
                    <a:p>
                      <a:r>
                        <a:rPr lang="en-US" dirty="0" smtClean="0"/>
                        <a:t>3.4% (all sex offenders)</a:t>
                      </a:r>
                      <a:endParaRPr lang="en-US" dirty="0"/>
                    </a:p>
                  </a:txBody>
                  <a:tcPr/>
                </a:tc>
                <a:tc>
                  <a:txBody>
                    <a:bodyPr/>
                    <a:lstStyle/>
                    <a:p>
                      <a:r>
                        <a:rPr lang="en-US" dirty="0" smtClean="0"/>
                        <a:t>5 years</a:t>
                      </a:r>
                      <a:endParaRPr lang="en-US" dirty="0"/>
                    </a:p>
                  </a:txBody>
                  <a:tcPr/>
                </a:tc>
              </a:tr>
              <a:tr h="371476">
                <a:tc>
                  <a:txBody>
                    <a:bodyPr/>
                    <a:lstStyle/>
                    <a:p>
                      <a:r>
                        <a:rPr lang="en-US" dirty="0" smtClean="0"/>
                        <a:t>WA</a:t>
                      </a:r>
                      <a:endParaRPr lang="en-US" dirty="0"/>
                    </a:p>
                  </a:txBody>
                  <a:tcPr/>
                </a:tc>
                <a:tc>
                  <a:txBody>
                    <a:bodyPr/>
                    <a:lstStyle/>
                    <a:p>
                      <a:r>
                        <a:rPr lang="en-US" dirty="0" smtClean="0"/>
                        <a:t>2.7%</a:t>
                      </a:r>
                      <a:endParaRPr lang="en-US" dirty="0"/>
                    </a:p>
                  </a:txBody>
                  <a:tcPr/>
                </a:tc>
                <a:tc>
                  <a:txBody>
                    <a:bodyPr/>
                    <a:lstStyle/>
                    <a:p>
                      <a:r>
                        <a:rPr lang="en-US" dirty="0" smtClean="0"/>
                        <a:t>5 years</a:t>
                      </a:r>
                      <a:endParaRPr lang="en-US" dirty="0"/>
                    </a:p>
                  </a:txBody>
                  <a:tcPr/>
                </a:tc>
              </a:tr>
              <a:tr h="650081">
                <a:tc>
                  <a:txBody>
                    <a:bodyPr/>
                    <a:lstStyle/>
                    <a:p>
                      <a:r>
                        <a:rPr lang="en-US" dirty="0" smtClean="0"/>
                        <a:t>MN</a:t>
                      </a:r>
                      <a:endParaRPr lang="en-US" dirty="0"/>
                    </a:p>
                  </a:txBody>
                  <a:tcPr/>
                </a:tc>
                <a:tc>
                  <a:txBody>
                    <a:bodyPr/>
                    <a:lstStyle/>
                    <a:p>
                      <a:r>
                        <a:rPr lang="en-US" dirty="0" smtClean="0"/>
                        <a:t>12% Arrested</a:t>
                      </a:r>
                    </a:p>
                    <a:p>
                      <a:r>
                        <a:rPr lang="en-US" dirty="0" smtClean="0"/>
                        <a:t>10% Convicted</a:t>
                      </a:r>
                      <a:endParaRPr lang="en-US" dirty="0"/>
                    </a:p>
                  </a:txBody>
                  <a:tcPr/>
                </a:tc>
                <a:tc>
                  <a:txBody>
                    <a:bodyPr/>
                    <a:lstStyle/>
                    <a:p>
                      <a:r>
                        <a:rPr lang="en-US" dirty="0" smtClean="0"/>
                        <a:t>Average 8.4</a:t>
                      </a:r>
                      <a:r>
                        <a:rPr lang="en-US" baseline="0" dirty="0" smtClean="0"/>
                        <a:t> years</a:t>
                      </a:r>
                      <a:endParaRPr lang="en-US" dirty="0"/>
                    </a:p>
                  </a:txBody>
                  <a:tcPr/>
                </a:tc>
              </a:tr>
              <a:tr h="650081">
                <a:tc>
                  <a:txBody>
                    <a:bodyPr/>
                    <a:lstStyle/>
                    <a:p>
                      <a:r>
                        <a:rPr lang="en-US" dirty="0" smtClean="0"/>
                        <a:t>MN</a:t>
                      </a:r>
                      <a:endParaRPr lang="en-US" dirty="0"/>
                    </a:p>
                  </a:txBody>
                  <a:tcPr/>
                </a:tc>
                <a:tc>
                  <a:txBody>
                    <a:bodyPr/>
                    <a:lstStyle/>
                    <a:p>
                      <a:r>
                        <a:rPr lang="en-US" dirty="0" smtClean="0"/>
                        <a:t>7.0%</a:t>
                      </a:r>
                    </a:p>
                    <a:p>
                      <a:r>
                        <a:rPr lang="en-US" dirty="0" smtClean="0"/>
                        <a:t>12.9%</a:t>
                      </a:r>
                      <a:endParaRPr lang="en-US" dirty="0"/>
                    </a:p>
                  </a:txBody>
                  <a:tcPr/>
                </a:tc>
                <a:tc>
                  <a:txBody>
                    <a:bodyPr/>
                    <a:lstStyle/>
                    <a:p>
                      <a:r>
                        <a:rPr lang="en-US" dirty="0" smtClean="0"/>
                        <a:t>5 years</a:t>
                      </a:r>
                    </a:p>
                    <a:p>
                      <a:r>
                        <a:rPr lang="en-US" dirty="0" smtClean="0"/>
                        <a:t>10 years</a:t>
                      </a:r>
                      <a:endParaRPr lang="en-US" dirty="0"/>
                    </a:p>
                  </a:txBody>
                  <a:tcPr/>
                </a:tc>
              </a:tr>
              <a:tr h="650081">
                <a:tc>
                  <a:txBody>
                    <a:bodyPr/>
                    <a:lstStyle/>
                    <a:p>
                      <a:r>
                        <a:rPr lang="en-US" dirty="0" smtClean="0"/>
                        <a:t>FL</a:t>
                      </a:r>
                      <a:endParaRPr lang="en-US" dirty="0"/>
                    </a:p>
                  </a:txBody>
                  <a:tcPr/>
                </a:tc>
                <a:tc>
                  <a:txBody>
                    <a:bodyPr/>
                    <a:lstStyle/>
                    <a:p>
                      <a:r>
                        <a:rPr lang="en-US" dirty="0" smtClean="0"/>
                        <a:t>5.2%</a:t>
                      </a:r>
                    </a:p>
                    <a:p>
                      <a:r>
                        <a:rPr lang="en-US" dirty="0" smtClean="0"/>
                        <a:t>13.7%</a:t>
                      </a:r>
                      <a:endParaRPr lang="en-US" dirty="0"/>
                    </a:p>
                  </a:txBody>
                  <a:tcPr/>
                </a:tc>
                <a:tc>
                  <a:txBody>
                    <a:bodyPr/>
                    <a:lstStyle/>
                    <a:p>
                      <a:r>
                        <a:rPr lang="en-US" dirty="0" smtClean="0"/>
                        <a:t>5 years</a:t>
                      </a:r>
                    </a:p>
                    <a:p>
                      <a:r>
                        <a:rPr lang="en-US" dirty="0" smtClean="0"/>
                        <a:t>10 years</a:t>
                      </a:r>
                      <a:endParaRPr lang="en-US" dirty="0"/>
                    </a:p>
                  </a:txBody>
                  <a:tcPr/>
                </a:tc>
              </a:tr>
              <a:tr h="650081">
                <a:tc>
                  <a:txBody>
                    <a:bodyPr/>
                    <a:lstStyle/>
                    <a:p>
                      <a:r>
                        <a:rPr lang="en-US" dirty="0" smtClean="0"/>
                        <a:t>NJ</a:t>
                      </a:r>
                      <a:endParaRPr lang="en-US" dirty="0"/>
                    </a:p>
                  </a:txBody>
                  <a:tcPr/>
                </a:tc>
                <a:tc>
                  <a:txBody>
                    <a:bodyPr/>
                    <a:lstStyle/>
                    <a:p>
                      <a:r>
                        <a:rPr lang="en-US" dirty="0" smtClean="0"/>
                        <a:t>3.5%</a:t>
                      </a:r>
                    </a:p>
                    <a:p>
                      <a:r>
                        <a:rPr lang="en-US" dirty="0" smtClean="0"/>
                        <a:t>6.3%</a:t>
                      </a:r>
                      <a:endParaRPr lang="en-US" dirty="0"/>
                    </a:p>
                  </a:txBody>
                  <a:tcPr/>
                </a:tc>
                <a:tc>
                  <a:txBody>
                    <a:bodyPr/>
                    <a:lstStyle/>
                    <a:p>
                      <a:r>
                        <a:rPr lang="en-US" dirty="0" smtClean="0"/>
                        <a:t>5 years</a:t>
                      </a:r>
                    </a:p>
                    <a:p>
                      <a:r>
                        <a:rPr lang="en-US" dirty="0" smtClean="0"/>
                        <a:t>10 years</a:t>
                      </a:r>
                      <a:endParaRPr lang="en-US" dirty="0"/>
                    </a:p>
                  </a:txBody>
                  <a:tcPr/>
                </a:tc>
              </a:tr>
              <a:tr h="650081">
                <a:tc>
                  <a:txBody>
                    <a:bodyPr/>
                    <a:lstStyle/>
                    <a:p>
                      <a:r>
                        <a:rPr lang="en-US" dirty="0" smtClean="0"/>
                        <a:t>SC</a:t>
                      </a:r>
                      <a:endParaRPr lang="en-US" dirty="0"/>
                    </a:p>
                  </a:txBody>
                  <a:tcPr/>
                </a:tc>
                <a:tc>
                  <a:txBody>
                    <a:bodyPr/>
                    <a:lstStyle/>
                    <a:p>
                      <a:r>
                        <a:rPr lang="en-US" dirty="0" smtClean="0"/>
                        <a:t>4.1%</a:t>
                      </a:r>
                      <a:r>
                        <a:rPr lang="en-US" baseline="0" dirty="0" smtClean="0"/>
                        <a:t> </a:t>
                      </a:r>
                    </a:p>
                    <a:p>
                      <a:r>
                        <a:rPr lang="en-US" baseline="0" dirty="0" smtClean="0"/>
                        <a:t>7.0% </a:t>
                      </a:r>
                      <a:endParaRPr lang="en-US" dirty="0"/>
                    </a:p>
                  </a:txBody>
                  <a:tcPr/>
                </a:tc>
                <a:tc>
                  <a:txBody>
                    <a:bodyPr/>
                    <a:lstStyle/>
                    <a:p>
                      <a:r>
                        <a:rPr lang="en-US" dirty="0" smtClean="0"/>
                        <a:t>5 years</a:t>
                      </a:r>
                    </a:p>
                    <a:p>
                      <a:r>
                        <a:rPr lang="en-US" dirty="0" smtClean="0"/>
                        <a:t>10 years</a:t>
                      </a:r>
                      <a:endParaRPr lang="en-US" dirty="0"/>
                    </a:p>
                  </a:txBody>
                  <a:tcPr/>
                </a:tc>
              </a:tr>
            </a:tbl>
          </a:graphicData>
        </a:graphic>
      </p:graphicFrame>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752600"/>
          </a:xfrm>
        </p:spPr>
        <p:txBody>
          <a:bodyPr>
            <a:normAutofit fontScale="90000"/>
          </a:bodyPr>
          <a:lstStyle/>
          <a:p>
            <a:r>
              <a:rPr lang="en-US" dirty="0" smtClean="0"/>
              <a:t>Screened by SVP/SDP program, referred for evaluation, and commitment recommended </a:t>
            </a:r>
            <a:endParaRPr lang="en-US" dirty="0"/>
          </a:p>
        </p:txBody>
      </p:sp>
      <p:graphicFrame>
        <p:nvGraphicFramePr>
          <p:cNvPr id="4" name="Content Placeholder 3"/>
          <p:cNvGraphicFramePr>
            <a:graphicFrameLocks noGrp="1"/>
          </p:cNvGraphicFramePr>
          <p:nvPr>
            <p:ph idx="1"/>
          </p:nvPr>
        </p:nvGraphicFramePr>
        <p:xfrm>
          <a:off x="457200" y="2332038"/>
          <a:ext cx="8229600" cy="13817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STATE</a:t>
                      </a:r>
                      <a:endParaRPr lang="en-US" dirty="0"/>
                    </a:p>
                  </a:txBody>
                  <a:tcPr/>
                </a:tc>
                <a:tc>
                  <a:txBody>
                    <a:bodyPr/>
                    <a:lstStyle/>
                    <a:p>
                      <a:r>
                        <a:rPr lang="en-US" dirty="0" smtClean="0"/>
                        <a:t>OBSERVED RECIDIVISM</a:t>
                      </a:r>
                      <a:endParaRPr lang="en-US" dirty="0"/>
                    </a:p>
                  </a:txBody>
                  <a:tcPr/>
                </a:tc>
                <a:tc>
                  <a:txBody>
                    <a:bodyPr/>
                    <a:lstStyle/>
                    <a:p>
                      <a:r>
                        <a:rPr lang="en-US" dirty="0" smtClean="0"/>
                        <a:t>FOLLOW-UP PERIOD</a:t>
                      </a:r>
                      <a:endParaRPr lang="en-US" dirty="0"/>
                    </a:p>
                  </a:txBody>
                  <a:tcPr/>
                </a:tc>
              </a:tr>
              <a:tr h="370840">
                <a:tc>
                  <a:txBody>
                    <a:bodyPr/>
                    <a:lstStyle/>
                    <a:p>
                      <a:r>
                        <a:rPr lang="en-US" dirty="0" smtClean="0"/>
                        <a:t>TX</a:t>
                      </a:r>
                      <a:endParaRPr lang="en-US" dirty="0"/>
                    </a:p>
                  </a:txBody>
                  <a:tcPr/>
                </a:tc>
                <a:tc>
                  <a:txBody>
                    <a:bodyPr/>
                    <a:lstStyle/>
                    <a:p>
                      <a:r>
                        <a:rPr lang="en-US" dirty="0" smtClean="0"/>
                        <a:t>0.8% (m. supervision)</a:t>
                      </a:r>
                    </a:p>
                    <a:p>
                      <a:r>
                        <a:rPr lang="en-US" dirty="0" smtClean="0"/>
                        <a:t>7.5%</a:t>
                      </a:r>
                      <a:r>
                        <a:rPr lang="en-US" baseline="0" dirty="0" smtClean="0"/>
                        <a:t> (no m. supervision)</a:t>
                      </a:r>
                      <a:endParaRPr lang="en-US" dirty="0"/>
                    </a:p>
                  </a:txBody>
                  <a:tcPr/>
                </a:tc>
                <a:tc>
                  <a:txBody>
                    <a:bodyPr/>
                    <a:lstStyle/>
                    <a:p>
                      <a:r>
                        <a:rPr lang="en-US" dirty="0" smtClean="0"/>
                        <a:t>2.25-7.5 years</a:t>
                      </a:r>
                    </a:p>
                    <a:p>
                      <a:r>
                        <a:rPr lang="en-US" dirty="0" smtClean="0"/>
                        <a:t>(M =4.77, SD 1.52)</a:t>
                      </a:r>
                      <a:endParaRPr lang="en-US" dirty="0"/>
                    </a:p>
                  </a:txBody>
                  <a:tcPr/>
                </a:tc>
              </a:tr>
              <a:tr h="370840">
                <a:tc>
                  <a:txBody>
                    <a:bodyPr/>
                    <a:lstStyle/>
                    <a:p>
                      <a:r>
                        <a:rPr lang="en-US" b="1" dirty="0" smtClean="0"/>
                        <a:t>WA</a:t>
                      </a:r>
                      <a:endParaRPr lang="en-US" b="1" dirty="0"/>
                    </a:p>
                  </a:txBody>
                  <a:tcPr/>
                </a:tc>
                <a:tc>
                  <a:txBody>
                    <a:bodyPr/>
                    <a:lstStyle/>
                    <a:p>
                      <a:r>
                        <a:rPr lang="en-US" b="1" dirty="0" smtClean="0"/>
                        <a:t>34/135 (25.2%)</a:t>
                      </a:r>
                      <a:endParaRPr lang="en-US" b="1" dirty="0"/>
                    </a:p>
                  </a:txBody>
                  <a:tcPr/>
                </a:tc>
                <a:tc>
                  <a:txBody>
                    <a:bodyPr/>
                    <a:lstStyle/>
                    <a:p>
                      <a:r>
                        <a:rPr lang="en-US" b="1" dirty="0" smtClean="0"/>
                        <a:t>6 years</a:t>
                      </a:r>
                      <a:endParaRPr lang="en-US" b="1" dirty="0"/>
                    </a:p>
                  </a:txBody>
                  <a:tcPr/>
                </a:tc>
              </a:tr>
            </a:tbl>
          </a:graphicData>
        </a:graphic>
      </p:graphicFrame>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16162"/>
          </a:xfrm>
        </p:spPr>
        <p:txBody>
          <a:bodyPr>
            <a:normAutofit fontScale="90000"/>
          </a:bodyPr>
          <a:lstStyle/>
          <a:p>
            <a:r>
              <a:rPr lang="en-US" dirty="0" smtClean="0"/>
              <a:t>Found to meet SVP criteria, probable cause found, or two evaluators opine meet commitment criteria; released without treatment</a:t>
            </a:r>
            <a:endParaRPr lang="en-US" dirty="0"/>
          </a:p>
        </p:txBody>
      </p:sp>
      <p:graphicFrame>
        <p:nvGraphicFramePr>
          <p:cNvPr id="4" name="Content Placeholder 3"/>
          <p:cNvGraphicFramePr>
            <a:graphicFrameLocks noGrp="1"/>
          </p:cNvGraphicFramePr>
          <p:nvPr>
            <p:ph idx="1"/>
          </p:nvPr>
        </p:nvGraphicFramePr>
        <p:xfrm>
          <a:off x="533400" y="2789238"/>
          <a:ext cx="8229600" cy="7416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STATE</a:t>
                      </a:r>
                      <a:endParaRPr lang="en-US" dirty="0"/>
                    </a:p>
                  </a:txBody>
                  <a:tcPr/>
                </a:tc>
                <a:tc>
                  <a:txBody>
                    <a:bodyPr/>
                    <a:lstStyle/>
                    <a:p>
                      <a:r>
                        <a:rPr lang="en-US" dirty="0" smtClean="0"/>
                        <a:t>OBSERVED RECIDIVISM</a:t>
                      </a:r>
                      <a:endParaRPr lang="en-US" dirty="0"/>
                    </a:p>
                  </a:txBody>
                  <a:tcPr/>
                </a:tc>
                <a:tc>
                  <a:txBody>
                    <a:bodyPr/>
                    <a:lstStyle/>
                    <a:p>
                      <a:r>
                        <a:rPr lang="en-US" dirty="0" smtClean="0"/>
                        <a:t>FOLLOW-UP PERIODCA</a:t>
                      </a:r>
                      <a:endParaRPr lang="en-US" dirty="0"/>
                    </a:p>
                  </a:txBody>
                  <a:tcPr/>
                </a:tc>
              </a:tr>
              <a:tr h="370840">
                <a:tc>
                  <a:txBody>
                    <a:bodyPr/>
                    <a:lstStyle/>
                    <a:p>
                      <a:r>
                        <a:rPr lang="en-US" dirty="0" smtClean="0"/>
                        <a:t>CA</a:t>
                      </a:r>
                      <a:endParaRPr lang="en-US" dirty="0"/>
                    </a:p>
                  </a:txBody>
                  <a:tcPr/>
                </a:tc>
                <a:tc>
                  <a:txBody>
                    <a:bodyPr/>
                    <a:lstStyle/>
                    <a:p>
                      <a:r>
                        <a:rPr lang="en-US" dirty="0" smtClean="0"/>
                        <a:t>6/93 (6.5%)</a:t>
                      </a:r>
                      <a:endParaRPr lang="en-US" dirty="0"/>
                    </a:p>
                  </a:txBody>
                  <a:tcPr/>
                </a:tc>
                <a:tc>
                  <a:txBody>
                    <a:bodyPr/>
                    <a:lstStyle/>
                    <a:p>
                      <a:r>
                        <a:rPr lang="en-US" dirty="0" smtClean="0"/>
                        <a:t>4.7 years</a:t>
                      </a:r>
                      <a:endParaRPr lang="en-US" dirty="0"/>
                    </a:p>
                  </a:txBody>
                  <a:tcPr/>
                </a:tc>
              </a:tr>
            </a:tbl>
          </a:graphicData>
        </a:graphic>
      </p:graphicFrame>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828800"/>
          </a:xfrm>
        </p:spPr>
        <p:txBody>
          <a:bodyPr>
            <a:normAutofit fontScale="90000"/>
          </a:bodyPr>
          <a:lstStyle/>
          <a:p>
            <a:r>
              <a:rPr lang="en-US" dirty="0" smtClean="0"/>
              <a:t>SVP Program finds meets commitment criteria; subsequently released</a:t>
            </a:r>
            <a:endParaRPr lang="en-US" dirty="0"/>
          </a:p>
        </p:txBody>
      </p:sp>
      <p:graphicFrame>
        <p:nvGraphicFramePr>
          <p:cNvPr id="4" name="Content Placeholder 3"/>
          <p:cNvGraphicFramePr>
            <a:graphicFrameLocks noGrp="1"/>
          </p:cNvGraphicFramePr>
          <p:nvPr>
            <p:ph idx="1"/>
          </p:nvPr>
        </p:nvGraphicFramePr>
        <p:xfrm>
          <a:off x="381000" y="2332038"/>
          <a:ext cx="8229600" cy="15595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STATE</a:t>
                      </a:r>
                      <a:endParaRPr lang="en-US" dirty="0"/>
                    </a:p>
                  </a:txBody>
                  <a:tcPr/>
                </a:tc>
                <a:tc>
                  <a:txBody>
                    <a:bodyPr/>
                    <a:lstStyle/>
                    <a:p>
                      <a:r>
                        <a:rPr lang="en-US" dirty="0" smtClean="0"/>
                        <a:t>OBSERVED RECIDIVISM</a:t>
                      </a:r>
                      <a:endParaRPr lang="en-US" dirty="0"/>
                    </a:p>
                  </a:txBody>
                  <a:tcPr/>
                </a:tc>
                <a:tc>
                  <a:txBody>
                    <a:bodyPr/>
                    <a:lstStyle/>
                    <a:p>
                      <a:r>
                        <a:rPr lang="en-US" dirty="0" smtClean="0"/>
                        <a:t>FOLLOW-UP</a:t>
                      </a:r>
                      <a:r>
                        <a:rPr lang="en-US" baseline="0" dirty="0" smtClean="0"/>
                        <a:t> PERIOD</a:t>
                      </a:r>
                      <a:endParaRPr lang="en-US" dirty="0"/>
                    </a:p>
                  </a:txBody>
                  <a:tcPr/>
                </a:tc>
              </a:tr>
              <a:tr h="370840">
                <a:tc>
                  <a:txBody>
                    <a:bodyPr/>
                    <a:lstStyle/>
                    <a:p>
                      <a:r>
                        <a:rPr lang="en-US" dirty="0" smtClean="0"/>
                        <a:t>FL</a:t>
                      </a:r>
                      <a:endParaRPr lang="en-US" dirty="0"/>
                    </a:p>
                  </a:txBody>
                  <a:tcPr/>
                </a:tc>
                <a:tc>
                  <a:txBody>
                    <a:bodyPr/>
                    <a:lstStyle/>
                    <a:p>
                      <a:r>
                        <a:rPr lang="en-US" dirty="0" smtClean="0"/>
                        <a:t>6/155 (4%)</a:t>
                      </a:r>
                    </a:p>
                    <a:p>
                      <a:r>
                        <a:rPr lang="en-US" dirty="0" smtClean="0"/>
                        <a:t>14/134 (10%)</a:t>
                      </a:r>
                    </a:p>
                    <a:p>
                      <a:r>
                        <a:rPr lang="en-US" dirty="0" smtClean="0"/>
                        <a:t>30/241 (12%)</a:t>
                      </a:r>
                    </a:p>
                    <a:p>
                      <a:r>
                        <a:rPr lang="en-US" dirty="0" smtClean="0"/>
                        <a:t>21/170 (12%)</a:t>
                      </a:r>
                      <a:endParaRPr lang="en-US" dirty="0"/>
                    </a:p>
                  </a:txBody>
                  <a:tcPr/>
                </a:tc>
                <a:tc>
                  <a:txBody>
                    <a:bodyPr/>
                    <a:lstStyle/>
                    <a:p>
                      <a:r>
                        <a:rPr lang="en-US" dirty="0" smtClean="0"/>
                        <a:t>0-3 years</a:t>
                      </a:r>
                    </a:p>
                    <a:p>
                      <a:r>
                        <a:rPr lang="en-US" dirty="0" smtClean="0"/>
                        <a:t>3-5</a:t>
                      </a:r>
                      <a:r>
                        <a:rPr lang="en-US" baseline="0" dirty="0" smtClean="0"/>
                        <a:t> years</a:t>
                      </a:r>
                      <a:endParaRPr lang="en-US" dirty="0" smtClean="0"/>
                    </a:p>
                    <a:p>
                      <a:r>
                        <a:rPr lang="en-US" dirty="0" smtClean="0"/>
                        <a:t>5-10 years</a:t>
                      </a:r>
                    </a:p>
                    <a:p>
                      <a:r>
                        <a:rPr lang="en-US" dirty="0" smtClean="0"/>
                        <a:t>10-14 years</a:t>
                      </a:r>
                      <a:endParaRPr lang="en-US" dirty="0"/>
                    </a:p>
                  </a:txBody>
                  <a:tcPr/>
                </a:tc>
              </a:tr>
            </a:tbl>
          </a:graphicData>
        </a:graphic>
      </p:graphicFrame>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dirty="0" smtClean="0"/>
              <a:t>Committed as SVP; judicially released without completing treatment</a:t>
            </a:r>
            <a:endParaRPr lang="en-US" dirty="0"/>
          </a:p>
        </p:txBody>
      </p:sp>
      <p:graphicFrame>
        <p:nvGraphicFramePr>
          <p:cNvPr id="4" name="Content Placeholder 3"/>
          <p:cNvGraphicFramePr>
            <a:graphicFrameLocks noGrp="1"/>
          </p:cNvGraphicFramePr>
          <p:nvPr>
            <p:ph idx="1"/>
          </p:nvPr>
        </p:nvGraphicFramePr>
        <p:xfrm>
          <a:off x="457200" y="2209800"/>
          <a:ext cx="8229600" cy="15595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STATE</a:t>
                      </a:r>
                      <a:endParaRPr lang="en-US" dirty="0"/>
                    </a:p>
                  </a:txBody>
                  <a:tcPr/>
                </a:tc>
                <a:tc>
                  <a:txBody>
                    <a:bodyPr/>
                    <a:lstStyle/>
                    <a:p>
                      <a:r>
                        <a:rPr lang="en-US" dirty="0" smtClean="0"/>
                        <a:t>OBSERVED RECIDIVISM</a:t>
                      </a:r>
                      <a:endParaRPr lang="en-US" dirty="0"/>
                    </a:p>
                  </a:txBody>
                  <a:tcPr/>
                </a:tc>
                <a:tc>
                  <a:txBody>
                    <a:bodyPr/>
                    <a:lstStyle/>
                    <a:p>
                      <a:r>
                        <a:rPr lang="en-US" dirty="0" smtClean="0"/>
                        <a:t>FOLLOW-UP PERIOD</a:t>
                      </a:r>
                      <a:endParaRPr lang="en-US" dirty="0"/>
                    </a:p>
                  </a:txBody>
                  <a:tcPr/>
                </a:tc>
              </a:tr>
              <a:tr h="370840">
                <a:tc>
                  <a:txBody>
                    <a:bodyPr/>
                    <a:lstStyle/>
                    <a:p>
                      <a:r>
                        <a:rPr lang="en-US" dirty="0" smtClean="0"/>
                        <a:t>FL</a:t>
                      </a:r>
                      <a:endParaRPr lang="en-US" dirty="0"/>
                    </a:p>
                  </a:txBody>
                  <a:tcPr/>
                </a:tc>
                <a:tc>
                  <a:txBody>
                    <a:bodyPr/>
                    <a:lstStyle/>
                    <a:p>
                      <a:r>
                        <a:rPr lang="en-US" dirty="0" smtClean="0"/>
                        <a:t>2/39 (5.1%</a:t>
                      </a:r>
                      <a:r>
                        <a:rPr lang="en-US" baseline="0" dirty="0" smtClean="0"/>
                        <a:t>)(any sex-related charge)</a:t>
                      </a:r>
                    </a:p>
                    <a:p>
                      <a:r>
                        <a:rPr lang="en-US" baseline="0" dirty="0" smtClean="0"/>
                        <a:t>2/39 (5.1%)(felony sexually motivated offense)</a:t>
                      </a:r>
                      <a:endParaRPr lang="en-US" dirty="0"/>
                    </a:p>
                  </a:txBody>
                  <a:tcPr/>
                </a:tc>
                <a:tc>
                  <a:txBody>
                    <a:bodyPr/>
                    <a:lstStyle/>
                    <a:p>
                      <a:r>
                        <a:rPr lang="en-US" dirty="0" smtClean="0"/>
                        <a:t>0-10+ years</a:t>
                      </a:r>
                      <a:endParaRPr lang="en-US" dirty="0"/>
                    </a:p>
                  </a:txBody>
                  <a:tcPr/>
                </a:tc>
              </a:tr>
            </a:tbl>
          </a:graphicData>
        </a:graphic>
      </p:graphicFrame>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Committed as SVP; judicially released after completing treatment</a:t>
            </a:r>
            <a:endParaRPr lang="en-US" dirty="0"/>
          </a:p>
        </p:txBody>
      </p:sp>
      <p:graphicFrame>
        <p:nvGraphicFramePr>
          <p:cNvPr id="4" name="Content Placeholder 3"/>
          <p:cNvGraphicFramePr>
            <a:graphicFrameLocks noGrp="1"/>
          </p:cNvGraphicFramePr>
          <p:nvPr>
            <p:ph idx="1"/>
          </p:nvPr>
        </p:nvGraphicFramePr>
        <p:xfrm>
          <a:off x="457200" y="1600200"/>
          <a:ext cx="8229600" cy="15595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STATE</a:t>
                      </a:r>
                      <a:endParaRPr lang="en-US" dirty="0"/>
                    </a:p>
                  </a:txBody>
                  <a:tcPr/>
                </a:tc>
                <a:tc>
                  <a:txBody>
                    <a:bodyPr/>
                    <a:lstStyle/>
                    <a:p>
                      <a:r>
                        <a:rPr lang="en-US" dirty="0" smtClean="0"/>
                        <a:t>OBSERVED RECIDIVISM</a:t>
                      </a:r>
                      <a:endParaRPr lang="en-US" dirty="0"/>
                    </a:p>
                  </a:txBody>
                  <a:tcPr/>
                </a:tc>
                <a:tc>
                  <a:txBody>
                    <a:bodyPr/>
                    <a:lstStyle/>
                    <a:p>
                      <a:r>
                        <a:rPr lang="en-US" dirty="0" smtClean="0"/>
                        <a:t>FOLLOW-UP</a:t>
                      </a:r>
                      <a:r>
                        <a:rPr lang="en-US" baseline="0" dirty="0" smtClean="0"/>
                        <a:t> PERIOD</a:t>
                      </a:r>
                      <a:endParaRPr lang="en-US" dirty="0"/>
                    </a:p>
                  </a:txBody>
                  <a:tcPr/>
                </a:tc>
              </a:tr>
              <a:tr h="370840">
                <a:tc>
                  <a:txBody>
                    <a:bodyPr/>
                    <a:lstStyle/>
                    <a:p>
                      <a:r>
                        <a:rPr lang="en-US" dirty="0" smtClean="0"/>
                        <a:t>FL</a:t>
                      </a:r>
                      <a:endParaRPr lang="en-US" dirty="0"/>
                    </a:p>
                  </a:txBody>
                  <a:tcPr/>
                </a:tc>
                <a:tc>
                  <a:txBody>
                    <a:bodyPr/>
                    <a:lstStyle/>
                    <a:p>
                      <a:r>
                        <a:rPr lang="en-US" dirty="0" smtClean="0"/>
                        <a:t>5/61 (8.2%)(any</a:t>
                      </a:r>
                      <a:r>
                        <a:rPr lang="en-US" baseline="0" dirty="0" smtClean="0"/>
                        <a:t> sex-related charge)</a:t>
                      </a:r>
                    </a:p>
                    <a:p>
                      <a:r>
                        <a:rPr lang="en-US" baseline="0" dirty="0" smtClean="0"/>
                        <a:t>2/61 (3.3%)(felony sexually motivated offense)</a:t>
                      </a:r>
                      <a:endParaRPr lang="en-US" dirty="0"/>
                    </a:p>
                  </a:txBody>
                  <a:tcPr/>
                </a:tc>
                <a:tc>
                  <a:txBody>
                    <a:bodyPr/>
                    <a:lstStyle/>
                    <a:p>
                      <a:r>
                        <a:rPr lang="en-US" dirty="0" smtClean="0"/>
                        <a:t>O-10+ years</a:t>
                      </a:r>
                      <a:endParaRPr lang="en-US" dirty="0"/>
                    </a:p>
                  </a:txBody>
                  <a:tcPr/>
                </a:tc>
              </a:tr>
            </a:tbl>
          </a:graphicData>
        </a:graphic>
      </p:graphicFrame>
    </p:spTree>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2286000"/>
          </a:xfrm>
        </p:spPr>
        <p:txBody>
          <a:bodyPr>
            <a:normAutofit fontScale="90000"/>
          </a:bodyPr>
          <a:lstStyle/>
          <a:p>
            <a:r>
              <a:rPr lang="en-US" dirty="0" smtClean="0"/>
              <a:t>Should “Selected High Risk/Needs Comparison Group” be used because the person has been referred for SVP evaluation?</a:t>
            </a:r>
            <a:endParaRPr lang="en-US" dirty="0"/>
          </a:p>
        </p:txBody>
      </p:sp>
      <p:sp>
        <p:nvSpPr>
          <p:cNvPr id="3" name="Content Placeholder 2"/>
          <p:cNvSpPr>
            <a:spLocks noGrp="1"/>
          </p:cNvSpPr>
          <p:nvPr>
            <p:ph idx="1"/>
          </p:nvPr>
        </p:nvSpPr>
        <p:spPr>
          <a:xfrm>
            <a:off x="457200" y="2819400"/>
            <a:ext cx="8229600" cy="4297363"/>
          </a:xfrm>
        </p:spPr>
        <p:txBody>
          <a:bodyPr/>
          <a:lstStyle/>
          <a:p>
            <a:r>
              <a:rPr lang="en-US" dirty="0" smtClean="0"/>
              <a:t>No</a:t>
            </a:r>
          </a:p>
          <a:p>
            <a:r>
              <a:rPr lang="en-US" dirty="0" smtClean="0"/>
              <a:t>Although, with a recidivism rate of 25.2% over six years, Washington sample was comparable.  However, Florida, Texas, and California offenders recidivated at a rate closer to the Full Population (Routine) Group.</a:t>
            </a:r>
            <a:endParaRPr lang="en-US" dirty="0"/>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Should comparison groups be selected based on clinical considerations?</a:t>
            </a:r>
            <a:endParaRPr lang="en-US" dirty="0"/>
          </a:p>
        </p:txBody>
      </p:sp>
      <p:sp>
        <p:nvSpPr>
          <p:cNvPr id="3" name="Content Placeholder 2"/>
          <p:cNvSpPr>
            <a:spLocks noGrp="1"/>
          </p:cNvSpPr>
          <p:nvPr>
            <p:ph idx="1"/>
          </p:nvPr>
        </p:nvSpPr>
        <p:spPr>
          <a:xfrm>
            <a:off x="457200" y="1447800"/>
            <a:ext cx="8229600" cy="5181600"/>
          </a:xfrm>
        </p:spPr>
        <p:txBody>
          <a:bodyPr>
            <a:noAutofit/>
          </a:bodyPr>
          <a:lstStyle/>
          <a:p>
            <a:r>
              <a:rPr lang="en-US" sz="2300" dirty="0" smtClean="0"/>
              <a:t>Local norms recommended.  When local norms are not available, Full Population (Routine) Group is generally the best choice</a:t>
            </a:r>
          </a:p>
          <a:p>
            <a:r>
              <a:rPr lang="en-US" sz="2300" dirty="0" smtClean="0"/>
              <a:t>“Given that these norms are not often available, the routine sample will usually reflect the most appropriate recidivism rates as they are representative of typical sex offenders in the correctional system” (Phenix et al., 2012).</a:t>
            </a:r>
          </a:p>
          <a:p>
            <a:r>
              <a:rPr lang="en-US" sz="2300" dirty="0" smtClean="0"/>
              <a:t>No empirical evidence showing that Preselected “Non-representative” Groups results in increased predictive accuracy.  In fact, there is research that it decreases accuracy.</a:t>
            </a:r>
          </a:p>
          <a:p>
            <a:r>
              <a:rPr lang="en-US" sz="2300" dirty="0" smtClean="0"/>
              <a:t>Should always use the Full Population (Routine) Group. Could use Preselected “Non-representative” Groups in addition to Full Population (Routine) Group is there is clear evidence of similarity between the individual’s sample and the research sample</a:t>
            </a: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likely is likely?</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Non-routine “non-representative” comparison groups have higher recidivism than the Full Population (“Routine”) group and provide evaluators an opportunity to arrive at higher recidivism estimates, sometimes two or three times higher than the Full Population (“Routine”) group</a:t>
            </a:r>
          </a:p>
          <a:p>
            <a:r>
              <a:rPr lang="en-US" dirty="0" smtClean="0"/>
              <a:t>No empirical support for increased accuracy by the use of non-routine “non-representative” comparison groups</a:t>
            </a:r>
          </a:p>
          <a:p>
            <a:r>
              <a:rPr lang="en-US" dirty="0" smtClean="0"/>
              <a:t>Extant research consistently shows that clinical adjustments from the standard actuarial rate decrease accuracy of sexual recidivism risk assessments.</a:t>
            </a:r>
            <a:endParaRPr lang="en-US" dirty="0"/>
          </a:p>
        </p:txBody>
      </p:sp>
    </p:spTree>
  </p:cSld>
  <p:clrMapOvr>
    <a:masterClrMapping/>
  </p:clrMapOvr>
  <p:transition>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Need research to test the accuracy of Preselected “Non-representative” comparison groups vis-à-vis the Full Population (Routine) comparison. </a:t>
            </a:r>
          </a:p>
          <a:p>
            <a:r>
              <a:rPr lang="en-US" dirty="0" smtClean="0"/>
              <a:t>Need research to determine if use of structured instruments to guide comparison group selection increases accuracy of risk determination</a:t>
            </a:r>
          </a:p>
          <a:p>
            <a:r>
              <a:rPr lang="en-US" dirty="0" smtClean="0"/>
              <a:t>Hanson and Phenix (2013) indicated that, based upon subsequent data analysis, they anticipate abandoning the “Selected as Needing Treatment” and “Non-routine” comparisons groups and using recommending the using only two comparison groups</a:t>
            </a:r>
            <a:endParaRPr lang="en-US" dirty="0"/>
          </a:p>
        </p:txBody>
      </p:sp>
    </p:spTree>
  </p:cSld>
  <p:clrMapOvr>
    <a:masterClrMapping/>
  </p:clrMapOvr>
  <p:transition>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DeClue, G., &amp; Zavodny, D. L.  (2013).  Forensic use of the Static-99R:  Part 3.  Choosing a Comparison Group.  </a:t>
            </a:r>
            <a:r>
              <a:rPr lang="en-US" i="1" dirty="0" smtClean="0"/>
              <a:t>Open Access Journal of Forensic Psychology, 5</a:t>
            </a:r>
            <a:r>
              <a:rPr lang="en-US" dirty="0" smtClean="0"/>
              <a:t>, 151-182.</a:t>
            </a:r>
          </a:p>
          <a:p>
            <a:pPr>
              <a:buNone/>
            </a:pPr>
            <a:endParaRPr lang="en-US" dirty="0" smtClean="0"/>
          </a:p>
          <a:p>
            <a:pPr>
              <a:buNone/>
            </a:pPr>
            <a:r>
              <a:rPr lang="en-US" dirty="0" smtClean="0">
                <a:hlinkClick r:id="rId2"/>
              </a:rPr>
              <a:t>www.forensicpsychologyunbound.ws/OAJFP/Sex_Offenders_files/DeClue%20and%20Zavodny%202013.pdf</a:t>
            </a:r>
            <a:r>
              <a:rPr lang="en-US" dirty="0" smtClean="0"/>
              <a:t> </a:t>
            </a:r>
            <a:endParaRPr lang="en-US" dirty="0"/>
          </a:p>
        </p:txBody>
      </p:sp>
    </p:spTree>
  </p:cSld>
  <p:clrMapOvr>
    <a:masterClrMapping/>
  </p:clrMapOvr>
  <p:transition>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a:buNone/>
            </a:pPr>
            <a:r>
              <a:rPr lang="en-US" dirty="0" smtClean="0"/>
              <a:t>Denis Zavodny</a:t>
            </a:r>
          </a:p>
          <a:p>
            <a:pPr lvl="1">
              <a:buNone/>
            </a:pPr>
            <a:r>
              <a:rPr lang="en-US" dirty="0" smtClean="0">
                <a:hlinkClick r:id="rId2"/>
              </a:rPr>
              <a:t>atlpsychologist@gmail.com</a:t>
            </a:r>
            <a:r>
              <a:rPr lang="en-US" dirty="0" smtClean="0"/>
              <a:t> </a:t>
            </a:r>
          </a:p>
          <a:p>
            <a:pPr>
              <a:buNone/>
            </a:pPr>
            <a:r>
              <a:rPr lang="en-US" dirty="0" smtClean="0"/>
              <a:t>Gregory DeClue</a:t>
            </a:r>
          </a:p>
          <a:p>
            <a:pPr lvl="1">
              <a:buNone/>
            </a:pPr>
            <a:r>
              <a:rPr lang="en-US" dirty="0" smtClean="0">
                <a:hlinkClick r:id="rId3"/>
              </a:rPr>
              <a:t>gregdeclue@mailmt.com</a:t>
            </a:r>
            <a:r>
              <a:rPr lang="en-US" dirty="0" smtClean="0"/>
              <a:t> </a:t>
            </a:r>
            <a:endParaRPr lang="en-US" dirty="0"/>
          </a:p>
        </p:txBody>
      </p:sp>
    </p:spTree>
    <p:extLst>
      <p:ext uri="{BB962C8B-B14F-4D97-AF65-F5344CB8AC3E}">
        <p14:creationId xmlns:p14="http://schemas.microsoft.com/office/powerpoint/2010/main" val="1696571206"/>
      </p:ext>
    </p:extLst>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Static-99/99R Norms</a:t>
            </a:r>
            <a:endParaRPr lang="en-US" dirty="0"/>
          </a:p>
        </p:txBody>
      </p:sp>
      <p:sp>
        <p:nvSpPr>
          <p:cNvPr id="3" name="Content Placeholder 2"/>
          <p:cNvSpPr>
            <a:spLocks noGrp="1"/>
          </p:cNvSpPr>
          <p:nvPr>
            <p:ph idx="1"/>
          </p:nvPr>
        </p:nvSpPr>
        <p:spPr/>
        <p:txBody>
          <a:bodyPr/>
          <a:lstStyle/>
          <a:p>
            <a:r>
              <a:rPr lang="en-US" dirty="0" smtClean="0"/>
              <a:t>Revisions after discovery that more recent samples had sexual recidivism rates lower than rates observed in the developmental sample</a:t>
            </a:r>
          </a:p>
          <a:p>
            <a:r>
              <a:rPr lang="en-US" dirty="0" smtClean="0"/>
              <a:t>July 2012 Workbook recommendation for selection of comparison groups (Phenix, Helmus, &amp; Hanson).</a:t>
            </a:r>
          </a:p>
          <a:p>
            <a:endParaRPr lang="en-US" dirty="0"/>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Static-99R Comparison Groups</a:t>
            </a:r>
            <a:endParaRPr lang="en-US" dirty="0"/>
          </a:p>
        </p:txBody>
      </p:sp>
      <p:sp>
        <p:nvSpPr>
          <p:cNvPr id="3" name="Content Placeholder 2"/>
          <p:cNvSpPr>
            <a:spLocks noGrp="1"/>
          </p:cNvSpPr>
          <p:nvPr>
            <p:ph idx="1"/>
          </p:nvPr>
        </p:nvSpPr>
        <p:spPr/>
        <p:txBody>
          <a:bodyPr/>
          <a:lstStyle/>
          <a:p>
            <a:r>
              <a:rPr lang="en-US" dirty="0" smtClean="0"/>
              <a:t>Local Norms</a:t>
            </a:r>
          </a:p>
          <a:p>
            <a:r>
              <a:rPr lang="en-US" dirty="0" smtClean="0"/>
              <a:t>Routine “Full Population” of Convicted Sex Offenders</a:t>
            </a:r>
          </a:p>
          <a:p>
            <a:r>
              <a:rPr lang="en-US" dirty="0" smtClean="0"/>
              <a:t>Non-routine/Preselected “Non-representative” Groups</a:t>
            </a:r>
          </a:p>
          <a:p>
            <a:pPr lvl="1"/>
            <a:r>
              <a:rPr lang="en-US" dirty="0" smtClean="0"/>
              <a:t>Preselected Treatment Need</a:t>
            </a:r>
          </a:p>
          <a:p>
            <a:pPr lvl="1"/>
            <a:r>
              <a:rPr lang="en-US" dirty="0" smtClean="0"/>
              <a:t>Preselected High Risk</a:t>
            </a:r>
          </a:p>
          <a:p>
            <a:pPr lvl="1"/>
            <a:r>
              <a:rPr lang="en-US" dirty="0" smtClean="0"/>
              <a:t>Non-routine - Other</a:t>
            </a:r>
            <a:endParaRPr lang="en-US" dirty="0"/>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group to choose?</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Norms</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Norms</a:t>
            </a:r>
            <a:endParaRPr lang="en-US" dirty="0"/>
          </a:p>
        </p:txBody>
      </p:sp>
      <p:sp>
        <p:nvSpPr>
          <p:cNvPr id="3" name="Content Placeholder 2"/>
          <p:cNvSpPr>
            <a:spLocks noGrp="1"/>
          </p:cNvSpPr>
          <p:nvPr>
            <p:ph idx="1"/>
          </p:nvPr>
        </p:nvSpPr>
        <p:spPr/>
        <p:txBody>
          <a:bodyPr/>
          <a:lstStyle/>
          <a:p>
            <a:pPr>
              <a:buNone/>
            </a:pPr>
            <a:r>
              <a:rPr lang="en-US" dirty="0" smtClean="0"/>
              <a:t>Generally, not available.</a:t>
            </a: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Routine Correctional – “Full Population” </a:t>
            </a:r>
            <a:endParaRPr lang="en-US" dirty="0"/>
          </a:p>
        </p:txBody>
      </p:sp>
      <p:sp>
        <p:nvSpPr>
          <p:cNvPr id="3" name="Content Placeholder 2"/>
          <p:cNvSpPr>
            <a:spLocks noGrp="1"/>
          </p:cNvSpPr>
          <p:nvPr>
            <p:ph idx="1"/>
          </p:nvPr>
        </p:nvSpPr>
        <p:spPr/>
        <p:txBody>
          <a:bodyPr>
            <a:normAutofit/>
          </a:bodyPr>
          <a:lstStyle/>
          <a:p>
            <a:r>
              <a:rPr lang="en-US" sz="2000" dirty="0" smtClean="0"/>
              <a:t>Sex Offenders released from the Arizona Department of Corrections (</a:t>
            </a:r>
            <a:r>
              <a:rPr lang="en-US" sz="2000" dirty="0" smtClean="0"/>
              <a:t>Bartish</a:t>
            </a:r>
            <a:r>
              <a:rPr lang="en-US" sz="2000" dirty="0" smtClean="0"/>
              <a:t>, </a:t>
            </a:r>
            <a:r>
              <a:rPr lang="en-US" sz="2000" dirty="0" smtClean="0"/>
              <a:t>Garby</a:t>
            </a:r>
            <a:r>
              <a:rPr lang="en-US" sz="2000" dirty="0" smtClean="0"/>
              <a:t>, Lewis, &amp; Gray, 2003)</a:t>
            </a:r>
          </a:p>
          <a:p>
            <a:r>
              <a:rPr lang="en-US" sz="2000" dirty="0" smtClean="0"/>
              <a:t>Canadian federal (two or more years) sex offenders in Quebec 1995-2007 (</a:t>
            </a:r>
            <a:r>
              <a:rPr lang="en-US" sz="2000" dirty="0" smtClean="0"/>
              <a:t>Bigras</a:t>
            </a:r>
            <a:r>
              <a:rPr lang="en-US" sz="2000" dirty="0" smtClean="0"/>
              <a:t>, 2007)</a:t>
            </a:r>
          </a:p>
          <a:p>
            <a:r>
              <a:rPr lang="en-US" sz="2000" dirty="0" smtClean="0"/>
              <a:t>Contact sex offenders on probation in two boroughs of South East London (</a:t>
            </a:r>
            <a:r>
              <a:rPr lang="en-US" sz="2000" dirty="0" smtClean="0"/>
              <a:t>Craissati</a:t>
            </a:r>
            <a:r>
              <a:rPr lang="en-US" sz="2000" dirty="0" smtClean="0"/>
              <a:t>, </a:t>
            </a:r>
            <a:r>
              <a:rPr lang="en-US" sz="2000" dirty="0" smtClean="0"/>
              <a:t>Bierer</a:t>
            </a:r>
            <a:r>
              <a:rPr lang="en-US" sz="2000" dirty="0" smtClean="0"/>
              <a:t>, &amp; South)</a:t>
            </a:r>
          </a:p>
          <a:p>
            <a:r>
              <a:rPr lang="en-US" sz="2000" dirty="0" smtClean="0"/>
              <a:t>Sex offenders released from prison in Austria (</a:t>
            </a:r>
            <a:r>
              <a:rPr lang="en-US" sz="2000" dirty="0" smtClean="0"/>
              <a:t>Eher</a:t>
            </a:r>
            <a:r>
              <a:rPr lang="en-US" sz="2000" dirty="0" smtClean="0"/>
              <a:t>, </a:t>
            </a:r>
            <a:r>
              <a:rPr lang="en-US" sz="2000" dirty="0" smtClean="0"/>
              <a:t>Rettenberger</a:t>
            </a:r>
            <a:r>
              <a:rPr lang="en-US" sz="2000" dirty="0" smtClean="0"/>
              <a:t>, Schilling, &amp; </a:t>
            </a:r>
            <a:r>
              <a:rPr lang="en-US" sz="2000" dirty="0" smtClean="0"/>
              <a:t>Pfafflin</a:t>
            </a:r>
            <a:r>
              <a:rPr lang="en-US" sz="2000" dirty="0" smtClean="0"/>
              <a:t>, 2009)</a:t>
            </a:r>
          </a:p>
          <a:p>
            <a:r>
              <a:rPr lang="en-US" sz="2000" dirty="0" smtClean="0"/>
              <a:t>Sex offenders in North Dakota who were incarcerated or on probation(Epperson, 2003)</a:t>
            </a:r>
          </a:p>
          <a:p>
            <a:r>
              <a:rPr lang="en-US" sz="2000" dirty="0" smtClean="0"/>
              <a:t>Canadian sex offenders on community supervision 2001-2005 (Hanson, Harris, Scott, &amp; Helmus, 2007)</a:t>
            </a:r>
          </a:p>
          <a:p>
            <a:r>
              <a:rPr lang="en-US" sz="2000" dirty="0" smtClean="0"/>
              <a:t>Sex offenders released from prison in Sweden (</a:t>
            </a:r>
            <a:r>
              <a:rPr lang="en-US" sz="2000" dirty="0" smtClean="0"/>
              <a:t>Långström</a:t>
            </a:r>
            <a:r>
              <a:rPr lang="en-US" sz="2000" dirty="0" smtClean="0"/>
              <a:t>, 2004) </a:t>
            </a:r>
          </a:p>
          <a:p>
            <a:endParaRPr lang="en-US" dirty="0"/>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2075</TotalTime>
  <Words>1827</Words>
  <Application>Microsoft Office PowerPoint</Application>
  <PresentationFormat>On-screen Show (4:3)</PresentationFormat>
  <Paragraphs>202</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Forensic Use of the Static-99R:  Choice of a Comparison Group</vt:lpstr>
      <vt:lpstr>Sexual Violent Predator Considerations</vt:lpstr>
      <vt:lpstr>How likely is likely?</vt:lpstr>
      <vt:lpstr>Static-99/99R Norms</vt:lpstr>
      <vt:lpstr>Static-99R Comparison Groups</vt:lpstr>
      <vt:lpstr>Which group to choose?</vt:lpstr>
      <vt:lpstr>Local Norms</vt:lpstr>
      <vt:lpstr>Local Norms</vt:lpstr>
      <vt:lpstr>Routine Correctional – “Full Population” </vt:lpstr>
      <vt:lpstr>Non-routine/Preselected on Risk-Relevant Characteristics or Need for Treatment – “Non-representative Groups”</vt:lpstr>
      <vt:lpstr>Selected as Needing Treatment</vt:lpstr>
      <vt:lpstr>Pre-selected High Risk/Needs</vt:lpstr>
      <vt:lpstr>Non-routine - Other</vt:lpstr>
      <vt:lpstr>Comparison Group Issues</vt:lpstr>
      <vt:lpstr>Why not just select the High Risk/Needs Comparison?</vt:lpstr>
      <vt:lpstr>Likely?  (Phenix, Helmus, &amp; Hanson, 2012)</vt:lpstr>
      <vt:lpstr>Routine/”Full Population” </vt:lpstr>
      <vt:lpstr>Preselected for Treatment Need</vt:lpstr>
      <vt:lpstr>High Risk/Need</vt:lpstr>
      <vt:lpstr>Non-routine  </vt:lpstr>
      <vt:lpstr>Search for Recent US Samples</vt:lpstr>
      <vt:lpstr>Released from SO prison sentence</vt:lpstr>
      <vt:lpstr>Screened by SVP/SDP program, referred for evaluation, and commitment recommended </vt:lpstr>
      <vt:lpstr>Found to meet SVP criteria, probable cause found, or two evaluators opine meet commitment criteria; released without treatment</vt:lpstr>
      <vt:lpstr>SVP Program finds meets commitment criteria; subsequently released</vt:lpstr>
      <vt:lpstr>Committed as SVP; judicially released without completing treatment</vt:lpstr>
      <vt:lpstr>Committed as SVP; judicially released after completing treatment</vt:lpstr>
      <vt:lpstr>Should “Selected High Risk/Needs Comparison Group” be used because the person has been referred for SVP evaluation?</vt:lpstr>
      <vt:lpstr>Should comparison groups be selected based on clinical considerations?</vt:lpstr>
      <vt:lpstr>Implications </vt:lpstr>
      <vt:lpstr>Future Directions</vt:lpstr>
      <vt:lpstr>PowerPoint Presentation</vt:lpstr>
      <vt:lpstr>Contact Information</vt:lpstr>
    </vt:vector>
  </TitlesOfParts>
  <Company>DBHDD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 L Zavodny</dc:creator>
  <cp:lastModifiedBy>Denis L Zavodny</cp:lastModifiedBy>
  <cp:revision>10</cp:revision>
  <dcterms:created xsi:type="dcterms:W3CDTF">2014-03-05T02:15:39Z</dcterms:created>
  <dcterms:modified xsi:type="dcterms:W3CDTF">2014-03-05T14:40:37Z</dcterms:modified>
</cp:coreProperties>
</file>